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Lst>
  <p:notesMasterIdLst>
    <p:notesMasterId r:id="rId36"/>
  </p:notesMasterIdLst>
  <p:sldIdLst>
    <p:sldId id="267" r:id="rId2"/>
    <p:sldId id="288" r:id="rId3"/>
    <p:sldId id="268" r:id="rId4"/>
    <p:sldId id="269" r:id="rId5"/>
    <p:sldId id="289" r:id="rId6"/>
    <p:sldId id="270" r:id="rId7"/>
    <p:sldId id="271" r:id="rId8"/>
    <p:sldId id="290" r:id="rId9"/>
    <p:sldId id="272" r:id="rId10"/>
    <p:sldId id="273" r:id="rId11"/>
    <p:sldId id="291" r:id="rId12"/>
    <p:sldId id="274" r:id="rId13"/>
    <p:sldId id="275" r:id="rId14"/>
    <p:sldId id="292" r:id="rId15"/>
    <p:sldId id="276" r:id="rId16"/>
    <p:sldId id="277" r:id="rId17"/>
    <p:sldId id="293" r:id="rId18"/>
    <p:sldId id="278" r:id="rId19"/>
    <p:sldId id="279" r:id="rId20"/>
    <p:sldId id="294" r:id="rId21"/>
    <p:sldId id="280" r:id="rId22"/>
    <p:sldId id="281" r:id="rId23"/>
    <p:sldId id="295" r:id="rId24"/>
    <p:sldId id="282" r:id="rId25"/>
    <p:sldId id="283" r:id="rId26"/>
    <p:sldId id="296" r:id="rId27"/>
    <p:sldId id="284" r:id="rId28"/>
    <p:sldId id="285" r:id="rId29"/>
    <p:sldId id="297" r:id="rId30"/>
    <p:sldId id="286" r:id="rId31"/>
    <p:sldId id="287" r:id="rId32"/>
    <p:sldId id="298" r:id="rId33"/>
    <p:sldId id="299" r:id="rId34"/>
    <p:sldId id="300"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EA92F0D4-406B-469B-937D-FAA80328C29B}">
  <a:tblStyle styleId="{EA92F0D4-406B-469B-937D-FAA80328C29B}" styleName="Table_0">
    <a:wholeTbl>
      <a:tcTxStyle b="off" i="off">
        <a:font>
          <a:latin typeface="Georgia"/>
          <a:ea typeface="Georgia"/>
          <a:cs typeface="Georgi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6"/>
          </a:solidFill>
        </a:fill>
      </a:tcStyle>
    </a:wholeTbl>
    <a:band1H>
      <a:tcTxStyle b="off" i="off"/>
      <a:tcStyle>
        <a:tcBdr/>
        <a:fill>
          <a:solidFill>
            <a:srgbClr val="F9D7CA"/>
          </a:solidFill>
        </a:fill>
      </a:tcStyle>
    </a:band1H>
    <a:band2H>
      <a:tcTxStyle b="off" i="off"/>
      <a:tcStyle>
        <a:tcBdr/>
      </a:tcStyle>
    </a:band2H>
    <a:band1V>
      <a:tcTxStyle b="off" i="off"/>
      <a:tcStyle>
        <a:tcBdr/>
        <a:fill>
          <a:solidFill>
            <a:srgbClr val="F9D7CA"/>
          </a:solidFill>
        </a:fill>
      </a:tcStyle>
    </a:band1V>
    <a:band2V>
      <a:tcTxStyle b="off" i="off"/>
      <a:tcStyle>
        <a:tcBdr/>
      </a:tcStyle>
    </a:band2V>
    <a:lastCol>
      <a:tcTxStyle b="on" i="off">
        <a:font>
          <a:latin typeface="Georgia"/>
          <a:ea typeface="Georgia"/>
          <a:cs typeface="Georgia"/>
        </a:font>
        <a:schemeClr val="lt1"/>
      </a:tcTxStyle>
      <a:tcStyle>
        <a:tcBdr/>
        <a:fill>
          <a:solidFill>
            <a:schemeClr val="accent1"/>
          </a:solidFill>
        </a:fill>
      </a:tcStyle>
    </a:lastCol>
    <a:firstCol>
      <a:tcTxStyle b="on" i="off">
        <a:font>
          <a:latin typeface="Georgia"/>
          <a:ea typeface="Georgia"/>
          <a:cs typeface="Georgia"/>
        </a:font>
        <a:schemeClr val="lt1"/>
      </a:tcTxStyle>
      <a:tcStyle>
        <a:tcBdr/>
        <a:fill>
          <a:solidFill>
            <a:schemeClr val="accent1"/>
          </a:solidFill>
        </a:fill>
      </a:tcStyle>
    </a:firstCol>
    <a:lastRow>
      <a:tcTxStyle b="on" i="off">
        <a:font>
          <a:latin typeface="Georgia"/>
          <a:ea typeface="Georgia"/>
          <a:cs typeface="Georgi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Georgia"/>
          <a:ea typeface="Georgia"/>
          <a:cs typeface="Georgi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p:scale>
          <a:sx n="150" d="100"/>
          <a:sy n="150" d="100"/>
        </p:scale>
        <p:origin x="30" y="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 xmlns:p14="http://schemas.microsoft.com/office/powerpoint/2010/main" val="18760110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Slide Image Placeholder 1"/>
          <p:cNvSpPr>
            <a:spLocks noGrp="1" noRot="1" noChangeAspect="1"/>
          </p:cNvSpPr>
          <p:nvPr>
            <p:ph type="sldImg"/>
          </p:nvPr>
        </p:nvSpPr>
        <p:spPr>
          <a:xfrm>
            <a:off x="381000" y="687388"/>
            <a:ext cx="6096000" cy="3429000"/>
          </a:xfrm>
        </p:spPr>
      </p:sp>
      <p:sp>
        <p:nvSpPr>
          <p:cNvPr id="1048620" name="Notes Placeholder 2"/>
          <p:cNvSpPr>
            <a:spLocks noGrp="1"/>
          </p:cNvSpPr>
          <p:nvPr>
            <p:ph type="body" idx="1"/>
          </p:nvPr>
        </p:nvSpPr>
        <p:spPr/>
        <p:txBody>
          <a:bodyPr>
            <a:normAutofit/>
          </a:bodyPr>
          <a:lstStyle/>
          <a:p>
            <a:endParaRPr lang="en-US" baseline="0" dirty="0"/>
          </a:p>
        </p:txBody>
      </p:sp>
      <p:sp>
        <p:nvSpPr>
          <p:cNvPr id="1048621" name="Slide Number Placeholder 3"/>
          <p:cNvSpPr>
            <a:spLocks noGrp="1"/>
          </p:cNvSpPr>
          <p:nvPr>
            <p:ph type="sldNum" sz="quarter" idx="10"/>
          </p:nvPr>
        </p:nvSpPr>
        <p:spPr>
          <a:xfrm>
            <a:off x="3884613" y="8685213"/>
            <a:ext cx="2971800" cy="457200"/>
          </a:xfrm>
          <a:prstGeom prst="rect">
            <a:avLst/>
          </a:prstGeom>
        </p:spPr>
        <p:txBody>
          <a:bodyPr/>
          <a:lstStyle/>
          <a:p>
            <a:fld id="{76C275DD-CC99-45E3-8F65-AB723E4D1D65}" type="slidenum">
              <a:rPr lang="en-IN" smtClean="0"/>
              <a:pPr/>
              <a:t>1</a:t>
            </a:fld>
            <a:endParaRPr lang="en-I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1_Section Header">
    <p:spTree>
      <p:nvGrpSpPr>
        <p:cNvPr id="1" name="Shape 86"/>
        <p:cNvGrpSpPr/>
        <p:nvPr/>
      </p:nvGrpSpPr>
      <p:grpSpPr>
        <a:xfrm>
          <a:off x="0" y="0"/>
          <a:ext cx="0" cy="0"/>
          <a:chOff x="0" y="0"/>
          <a:chExt cx="0" cy="0"/>
        </a:xfrm>
      </p:grpSpPr>
      <p:sp>
        <p:nvSpPr>
          <p:cNvPr id="93" name="Google Shape;93;p16"/>
          <p:cNvSpPr txBox="1">
            <a:spLocks noGrp="1"/>
          </p:cNvSpPr>
          <p:nvPr>
            <p:ph type="body" idx="1"/>
          </p:nvPr>
        </p:nvSpPr>
        <p:spPr>
          <a:xfrm>
            <a:off x="1368426" y="2057400"/>
            <a:ext cx="6480174" cy="1254919"/>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320"/>
              </a:spcBef>
              <a:spcAft>
                <a:spcPts val="0"/>
              </a:spcAft>
              <a:buSzPts val="1360"/>
              <a:buNone/>
              <a:defRPr sz="1600" b="1" cap="none">
                <a:solidFill>
                  <a:schemeClr val="dk2"/>
                </a:solidFill>
              </a:defRPr>
            </a:lvl1pPr>
            <a:lvl2pPr marL="914400" lvl="1" indent="-228600" algn="l">
              <a:lnSpc>
                <a:spcPct val="100000"/>
              </a:lnSpc>
              <a:spcBef>
                <a:spcPts val="360"/>
              </a:spcBef>
              <a:spcAft>
                <a:spcPts val="0"/>
              </a:spcAft>
              <a:buSzPts val="1260"/>
              <a:buNone/>
              <a:defRPr sz="1800">
                <a:solidFill>
                  <a:srgbClr val="888888"/>
                </a:solidFill>
              </a:defRPr>
            </a:lvl2pPr>
            <a:lvl3pPr marL="1371600" lvl="2" indent="-228600" algn="l">
              <a:lnSpc>
                <a:spcPct val="100000"/>
              </a:lnSpc>
              <a:spcBef>
                <a:spcPts val="320"/>
              </a:spcBef>
              <a:spcAft>
                <a:spcPts val="0"/>
              </a:spcAft>
              <a:buSzPts val="1200"/>
              <a:buNone/>
              <a:defRPr sz="1600">
                <a:solidFill>
                  <a:srgbClr val="888888"/>
                </a:solidFill>
              </a:defRPr>
            </a:lvl3pPr>
            <a:lvl4pPr marL="1828800" lvl="3" indent="-228600" algn="l">
              <a:lnSpc>
                <a:spcPct val="100000"/>
              </a:lnSpc>
              <a:spcBef>
                <a:spcPts val="280"/>
              </a:spcBef>
              <a:spcAft>
                <a:spcPts val="0"/>
              </a:spcAft>
              <a:buSzPts val="980"/>
              <a:buNone/>
              <a:defRPr sz="1400">
                <a:solidFill>
                  <a:srgbClr val="888888"/>
                </a:solidFill>
              </a:defRPr>
            </a:lvl4pPr>
            <a:lvl5pPr marL="2286000" lvl="4" indent="-228600" algn="l">
              <a:lnSpc>
                <a:spcPct val="100000"/>
              </a:lnSpc>
              <a:spcBef>
                <a:spcPts val="280"/>
              </a:spcBef>
              <a:spcAft>
                <a:spcPts val="0"/>
              </a:spcAft>
              <a:buSzPts val="1400"/>
              <a:buFont typeface="Georgia"/>
              <a:buNone/>
              <a:defRPr sz="1400">
                <a:solidFill>
                  <a:srgbClr val="888888"/>
                </a:solidFill>
              </a:defRPr>
            </a:lvl5pPr>
            <a:lvl6pPr marL="2743200" lvl="5" indent="-320039" algn="l">
              <a:lnSpc>
                <a:spcPct val="100000"/>
              </a:lnSpc>
              <a:spcBef>
                <a:spcPts val="360"/>
              </a:spcBef>
              <a:spcAft>
                <a:spcPts val="0"/>
              </a:spcAft>
              <a:buSzPts val="1440"/>
              <a:buChar char="⚫"/>
              <a:defRPr/>
            </a:lvl6pPr>
            <a:lvl7pPr marL="3200400" lvl="6" indent="-331470" algn="l">
              <a:lnSpc>
                <a:spcPct val="100000"/>
              </a:lnSpc>
              <a:spcBef>
                <a:spcPts val="360"/>
              </a:spcBef>
              <a:spcAft>
                <a:spcPts val="0"/>
              </a:spcAft>
              <a:buSzPts val="1620"/>
              <a:buChar char="•"/>
              <a:defRPr/>
            </a:lvl7pPr>
            <a:lvl8pPr marL="3657600" lvl="7" indent="-342900" algn="l">
              <a:lnSpc>
                <a:spcPct val="100000"/>
              </a:lnSpc>
              <a:spcBef>
                <a:spcPts val="360"/>
              </a:spcBef>
              <a:spcAft>
                <a:spcPts val="0"/>
              </a:spcAft>
              <a:buSzPts val="1800"/>
              <a:buChar char="•"/>
              <a:defRPr/>
            </a:lvl8pPr>
            <a:lvl9pPr marL="4114800" lvl="8" indent="-331470" algn="l">
              <a:lnSpc>
                <a:spcPct val="100000"/>
              </a:lnSpc>
              <a:spcBef>
                <a:spcPts val="360"/>
              </a:spcBef>
              <a:spcAft>
                <a:spcPts val="0"/>
              </a:spcAft>
              <a:buSzPts val="1620"/>
              <a:buChar char="•"/>
              <a:defRPr/>
            </a:lvl9pPr>
          </a:lstStyle>
          <a:p>
            <a:endParaRPr/>
          </a:p>
        </p:txBody>
      </p:sp>
      <p:sp>
        <p:nvSpPr>
          <p:cNvPr id="96" name="Google Shape;96;p16"/>
          <p:cNvSpPr txBox="1">
            <a:spLocks noGrp="1"/>
          </p:cNvSpPr>
          <p:nvPr>
            <p:ph type="ftr" idx="11"/>
          </p:nvPr>
        </p:nvSpPr>
        <p:spPr>
          <a:xfrm>
            <a:off x="304800" y="4808136"/>
            <a:ext cx="3581400" cy="27432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6"/>
          <p:cNvSpPr txBox="1">
            <a:spLocks noGrp="1"/>
          </p:cNvSpPr>
          <p:nvPr>
            <p:ph type="dt" idx="10"/>
          </p:nvPr>
        </p:nvSpPr>
        <p:spPr>
          <a:xfrm>
            <a:off x="5791200" y="4803738"/>
            <a:ext cx="3044952" cy="27432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6"/>
          <p:cNvSpPr txBox="1">
            <a:spLocks noGrp="1"/>
          </p:cNvSpPr>
          <p:nvPr>
            <p:ph type="sldNum" idx="12"/>
          </p:nvPr>
        </p:nvSpPr>
        <p:spPr>
          <a:xfrm>
            <a:off x="4343400" y="1649588"/>
            <a:ext cx="457200" cy="330994"/>
          </a:xfrm>
          <a:prstGeom prst="rect">
            <a:avLst/>
          </a:prstGeom>
          <a:noFill/>
          <a:ln>
            <a:noFill/>
          </a:ln>
        </p:spPr>
        <p:txBody>
          <a:bodyPr spcFirstLastPara="1" wrap="square" lIns="45700" tIns="45700" rIns="45700" bIns="45700" anchor="ctr" anchorCtr="0">
            <a:norm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rgbClr val="174D6C"/>
                </a:solidFill>
                <a:latin typeface="Georgia"/>
                <a:ea typeface="Georgia"/>
                <a:cs typeface="Georgia"/>
                <a:sym typeface="Georgia"/>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rgbClr val="174D6C"/>
                </a:solidFill>
                <a:latin typeface="Georgia"/>
                <a:ea typeface="Georgia"/>
                <a:cs typeface="Georgia"/>
                <a:sym typeface="Georgia"/>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rgbClr val="174D6C"/>
                </a:solidFill>
                <a:latin typeface="Georgia"/>
                <a:ea typeface="Georgia"/>
                <a:cs typeface="Georgia"/>
                <a:sym typeface="Georgia"/>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rgbClr val="174D6C"/>
                </a:solidFill>
                <a:latin typeface="Georgia"/>
                <a:ea typeface="Georgia"/>
                <a:cs typeface="Georgia"/>
                <a:sym typeface="Georgia"/>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rgbClr val="174D6C"/>
                </a:solidFill>
                <a:latin typeface="Georgia"/>
                <a:ea typeface="Georgia"/>
                <a:cs typeface="Georgia"/>
                <a:sym typeface="Georgia"/>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rgbClr val="174D6C"/>
                </a:solidFill>
                <a:latin typeface="Georgia"/>
                <a:ea typeface="Georgia"/>
                <a:cs typeface="Georgia"/>
                <a:sym typeface="Georgia"/>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rgbClr val="174D6C"/>
                </a:solidFill>
                <a:latin typeface="Georgia"/>
                <a:ea typeface="Georgia"/>
                <a:cs typeface="Georgia"/>
                <a:sym typeface="Georgia"/>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rgbClr val="174D6C"/>
                </a:solidFill>
                <a:latin typeface="Georgia"/>
                <a:ea typeface="Georgia"/>
                <a:cs typeface="Georgia"/>
                <a:sym typeface="Georgia"/>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rgbClr val="174D6C"/>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102" name="Google Shape;102;p16"/>
          <p:cNvSpPr txBox="1">
            <a:spLocks noGrp="1"/>
          </p:cNvSpPr>
          <p:nvPr>
            <p:ph type="title"/>
          </p:nvPr>
        </p:nvSpPr>
        <p:spPr>
          <a:xfrm>
            <a:off x="722313" y="400050"/>
            <a:ext cx="7772400" cy="11430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FFFFFF"/>
              </a:buClr>
              <a:buSzPts val="4200"/>
              <a:buFont typeface="Georgia"/>
              <a:buNone/>
              <a:defRPr sz="4200" b="0"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 xmlns:p14="http://schemas.microsoft.com/office/powerpoint/2010/main" val="149694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Ref idx="1001">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Rectangle 5"/>
          <p:cNvSpPr/>
          <p:nvPr/>
        </p:nvSpPr>
        <p:spPr>
          <a:xfrm>
            <a:off x="117829" y="1221600"/>
            <a:ext cx="8875859" cy="3231654"/>
          </a:xfrm>
          <a:prstGeom prst="rect">
            <a:avLst/>
          </a:prstGeom>
        </p:spPr>
        <p:txBody>
          <a:bodyPr wrap="square">
            <a:spAutoFit/>
          </a:bodyPr>
          <a:lstStyle/>
          <a:p>
            <a:pPr algn="ctr">
              <a:lnSpc>
                <a:spcPct val="150000"/>
              </a:lnSpc>
              <a:tabLst>
                <a:tab pos="269875" algn="l"/>
              </a:tabLst>
            </a:pPr>
            <a:endParaRPr lang="en-US" sz="2800" b="1" dirty="0" smtClean="0">
              <a:solidFill>
                <a:schemeClr val="accent2"/>
              </a:solidFill>
              <a:latin typeface="Georgia" pitchFamily="18" charset="0"/>
            </a:endParaRPr>
          </a:p>
          <a:p>
            <a:pPr algn="ctr">
              <a:lnSpc>
                <a:spcPct val="150000"/>
              </a:lnSpc>
              <a:tabLst>
                <a:tab pos="269875" algn="l"/>
              </a:tabLst>
            </a:pPr>
            <a:r>
              <a:rPr lang="en-US" sz="3200" b="1" dirty="0" smtClean="0">
                <a:solidFill>
                  <a:schemeClr val="accent1">
                    <a:lumMod val="75000"/>
                  </a:schemeClr>
                </a:solidFill>
                <a:latin typeface="Georgia" pitchFamily="18" charset="0"/>
              </a:rPr>
              <a:t>ELECTRIC TRAINING CENTRE GZB</a:t>
            </a:r>
          </a:p>
          <a:p>
            <a:pPr algn="ctr">
              <a:lnSpc>
                <a:spcPct val="150000"/>
              </a:lnSpc>
              <a:tabLst>
                <a:tab pos="269875" algn="l"/>
              </a:tabLst>
            </a:pPr>
            <a:r>
              <a:rPr lang="en-US" sz="3200" b="1" dirty="0" smtClean="0">
                <a:solidFill>
                  <a:schemeClr val="accent1">
                    <a:lumMod val="75000"/>
                  </a:schemeClr>
                </a:solidFill>
                <a:latin typeface="Georgia" pitchFamily="18" charset="0"/>
              </a:rPr>
              <a:t>NORTHEN RAILWAY/DLI</a:t>
            </a:r>
          </a:p>
          <a:p>
            <a:pPr algn="ctr">
              <a:lnSpc>
                <a:spcPct val="150000"/>
              </a:lnSpc>
              <a:tabLst>
                <a:tab pos="269875" algn="l"/>
              </a:tabLst>
            </a:pPr>
            <a:r>
              <a:rPr lang="en-US" sz="2000" b="1" dirty="0" smtClean="0">
                <a:solidFill>
                  <a:schemeClr val="accent5">
                    <a:lumMod val="75000"/>
                  </a:schemeClr>
                </a:solidFill>
                <a:latin typeface="Georgia" pitchFamily="18" charset="0"/>
              </a:rPr>
              <a:t>SPEED ANALYSIS CASE IN LKO DIVI-</a:t>
            </a:r>
            <a:endParaRPr lang="en-IN" sz="2000" b="1" dirty="0">
              <a:solidFill>
                <a:schemeClr val="accent5">
                  <a:lumMod val="75000"/>
                </a:schemeClr>
              </a:solidFill>
              <a:latin typeface="Georgia" pitchFamily="18" charset="0"/>
            </a:endParaRPr>
          </a:p>
          <a:p>
            <a:pPr algn="ctr">
              <a:lnSpc>
                <a:spcPct val="150000"/>
              </a:lnSpc>
              <a:tabLst>
                <a:tab pos="269875" algn="l"/>
              </a:tabLst>
            </a:pPr>
            <a:endParaRPr lang="en-US" sz="2400" b="1" baseline="0" dirty="0">
              <a:solidFill>
                <a:schemeClr val="accent2"/>
              </a:solidFill>
              <a:latin typeface="Georgia" pitchFamily="18" charset="0"/>
            </a:endParaRPr>
          </a:p>
        </p:txBody>
      </p:sp>
    </p:spTree>
    <p:extLst>
      <p:ext uri="{BB962C8B-B14F-4D97-AF65-F5344CB8AC3E}">
        <p14:creationId xmlns="" xmlns:p14="http://schemas.microsoft.com/office/powerpoint/2010/main" val="3645641814"/>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0A19C1D-DCD7-5527-1240-A8A58D57CE2C}"/>
            </a:ext>
          </a:extLst>
        </p:cNvPr>
        <p:cNvGrpSpPr/>
        <p:nvPr/>
      </p:nvGrpSpPr>
      <p:grpSpPr>
        <a:xfrm>
          <a:off x="0" y="0"/>
          <a:ext cx="0" cy="0"/>
          <a:chOff x="0" y="0"/>
          <a:chExt cx="0" cy="0"/>
        </a:xfrm>
      </p:grpSpPr>
      <p:sp>
        <p:nvSpPr>
          <p:cNvPr id="11" name="TextBox 10">
            <a:extLst>
              <a:ext uri="{FF2B5EF4-FFF2-40B4-BE49-F238E27FC236}">
                <a16:creationId xmlns="" xmlns:a16="http://schemas.microsoft.com/office/drawing/2014/main" id="{E69835B4-371E-7962-AED9-6FA809B80BF6}"/>
              </a:ext>
            </a:extLst>
          </p:cNvPr>
          <p:cNvSpPr txBox="1"/>
          <p:nvPr/>
        </p:nvSpPr>
        <p:spPr>
          <a:xfrm>
            <a:off x="6222569" y="999642"/>
            <a:ext cx="2921430" cy="1415772"/>
          </a:xfrm>
          <a:prstGeom prst="rect">
            <a:avLst/>
          </a:prstGeom>
          <a:noFill/>
        </p:spPr>
        <p:txBody>
          <a:bodyPr wrap="square" rtlCol="0">
            <a:spAutoFit/>
          </a:bodyPr>
          <a:lstStyle/>
          <a:p>
            <a:r>
              <a:rPr lang="en-US" sz="1600" dirty="0">
                <a:solidFill>
                  <a:srgbClr val="00B0F0"/>
                </a:solidFill>
              </a:rPr>
              <a:t>Graphical Analysis:</a:t>
            </a:r>
          </a:p>
          <a:p>
            <a:pPr marL="285750" indent="-285750">
              <a:buFont typeface="Wingdings" panose="05000000000000000000" pitchFamily="2" charset="2"/>
              <a:buChar char="§"/>
            </a:pPr>
            <a:r>
              <a:rPr lang="en-IN" dirty="0"/>
              <a:t>CLI analysed BFT, BPT, caution order &amp; signal late off etc. in the SPM graph and matched with the pocket diary of LP.</a:t>
            </a:r>
          </a:p>
        </p:txBody>
      </p:sp>
      <p:sp>
        <p:nvSpPr>
          <p:cNvPr id="12" name="Title 2">
            <a:extLst>
              <a:ext uri="{FF2B5EF4-FFF2-40B4-BE49-F238E27FC236}">
                <a16:creationId xmlns="" xmlns:a16="http://schemas.microsoft.com/office/drawing/2014/main" id="{827F420F-CB73-EEF7-22E6-0D81F15BDC44}"/>
              </a:ext>
            </a:extLst>
          </p:cNvPr>
          <p:cNvSpPr txBox="1">
            <a:spLocks/>
          </p:cNvSpPr>
          <p:nvPr/>
        </p:nvSpPr>
        <p:spPr>
          <a:xfrm>
            <a:off x="1722895" y="82334"/>
            <a:ext cx="5698210" cy="37486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r>
              <a:rPr lang="en-US" sz="2000" dirty="0">
                <a:solidFill>
                  <a:srgbClr val="FF0000"/>
                </a:solidFill>
              </a:rPr>
              <a:t>SPM Data Analysis LKO (Sample-03)</a:t>
            </a:r>
            <a:endParaRPr lang="en-IN" sz="2000" dirty="0">
              <a:solidFill>
                <a:srgbClr val="FF0000"/>
              </a:solidFill>
            </a:endParaRPr>
          </a:p>
        </p:txBody>
      </p:sp>
      <p:pic>
        <p:nvPicPr>
          <p:cNvPr id="4" name="Picture 3">
            <a:extLst>
              <a:ext uri="{FF2B5EF4-FFF2-40B4-BE49-F238E27FC236}">
                <a16:creationId xmlns="" xmlns:a16="http://schemas.microsoft.com/office/drawing/2014/main" id="{7AF7C69E-256F-30EE-FA30-A37DDFD98146}"/>
              </a:ext>
            </a:extLst>
          </p:cNvPr>
          <p:cNvPicPr>
            <a:picLocks noChangeAspect="1"/>
          </p:cNvPicPr>
          <p:nvPr/>
        </p:nvPicPr>
        <p:blipFill>
          <a:blip r:embed="rId2"/>
          <a:stretch>
            <a:fillRect/>
          </a:stretch>
        </p:blipFill>
        <p:spPr>
          <a:xfrm>
            <a:off x="85242" y="654845"/>
            <a:ext cx="6137328" cy="3664330"/>
          </a:xfrm>
          <a:prstGeom prst="rect">
            <a:avLst/>
          </a:prstGeom>
        </p:spPr>
      </p:pic>
    </p:spTree>
    <p:extLst>
      <p:ext uri="{BB962C8B-B14F-4D97-AF65-F5344CB8AC3E}">
        <p14:creationId xmlns="" xmlns:p14="http://schemas.microsoft.com/office/powerpoint/2010/main" val="2857677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flipV="1">
            <a:off x="1368426" y="5473337"/>
            <a:ext cx="6480174" cy="45719"/>
          </a:xfrm>
        </p:spPr>
        <p:txBody>
          <a:bodyPr>
            <a:normAutofit fontScale="25000" lnSpcReduction="20000"/>
          </a:bodyPr>
          <a:lstStyle/>
          <a:p>
            <a:endParaRPr lang="en-US" sz="3200" dirty="0">
              <a:solidFill>
                <a:srgbClr val="92D050"/>
              </a:solidFill>
            </a:endParaRPr>
          </a:p>
        </p:txBody>
      </p:sp>
      <p:sp>
        <p:nvSpPr>
          <p:cNvPr id="3" name="Title 2"/>
          <p:cNvSpPr>
            <a:spLocks noGrp="1"/>
          </p:cNvSpPr>
          <p:nvPr>
            <p:ph type="title"/>
          </p:nvPr>
        </p:nvSpPr>
        <p:spPr>
          <a:xfrm>
            <a:off x="722313" y="400049"/>
            <a:ext cx="7772400" cy="3446961"/>
          </a:xfrm>
        </p:spPr>
        <p:txBody>
          <a:bodyPr>
            <a:normAutofit/>
          </a:bodyPr>
          <a:lstStyle/>
          <a:p>
            <a:r>
              <a:rPr lang="en-US" sz="4400" dirty="0" smtClean="0">
                <a:solidFill>
                  <a:srgbClr val="92D050"/>
                </a:solidFill>
              </a:rPr>
              <a:t>CASE STUDY-4</a:t>
            </a:r>
            <a:br>
              <a:rPr lang="en-US" sz="4400" dirty="0" smtClean="0">
                <a:solidFill>
                  <a:srgbClr val="92D050"/>
                </a:solidFill>
              </a:rPr>
            </a:b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D2DB6BC-9DF2-9F6B-AA94-9539D73CCED1}"/>
            </a:ext>
          </a:extLst>
        </p:cNvPr>
        <p:cNvGrpSpPr/>
        <p:nvPr/>
      </p:nvGrpSpPr>
      <p:grpSpPr>
        <a:xfrm>
          <a:off x="0" y="0"/>
          <a:ext cx="0" cy="0"/>
          <a:chOff x="0" y="0"/>
          <a:chExt cx="0" cy="0"/>
        </a:xfrm>
      </p:grpSpPr>
      <p:sp>
        <p:nvSpPr>
          <p:cNvPr id="3" name="Title 2">
            <a:extLst>
              <a:ext uri="{FF2B5EF4-FFF2-40B4-BE49-F238E27FC236}">
                <a16:creationId xmlns="" xmlns:a16="http://schemas.microsoft.com/office/drawing/2014/main" id="{B99AF4C4-39C5-0561-A03E-BC8F6A9E279E}"/>
              </a:ext>
            </a:extLst>
          </p:cNvPr>
          <p:cNvSpPr>
            <a:spLocks noGrp="1"/>
          </p:cNvSpPr>
          <p:nvPr>
            <p:ph type="title"/>
          </p:nvPr>
        </p:nvSpPr>
        <p:spPr>
          <a:xfrm>
            <a:off x="1722895" y="82334"/>
            <a:ext cx="5698210" cy="374865"/>
          </a:xfrm>
        </p:spPr>
        <p:txBody>
          <a:bodyPr>
            <a:noAutofit/>
          </a:bodyPr>
          <a:lstStyle/>
          <a:p>
            <a:r>
              <a:rPr lang="en-US" sz="2000" dirty="0">
                <a:solidFill>
                  <a:srgbClr val="FF0000"/>
                </a:solidFill>
              </a:rPr>
              <a:t>SPM Data </a:t>
            </a:r>
            <a:r>
              <a:rPr lang="en-US" sz="2000" dirty="0" smtClean="0">
                <a:solidFill>
                  <a:srgbClr val="FF0000"/>
                </a:solidFill>
              </a:rPr>
              <a:t>Analysis</a:t>
            </a:r>
            <a:r>
              <a:rPr lang="hi-IN" sz="2000" dirty="0" smtClean="0">
                <a:solidFill>
                  <a:srgbClr val="FF0000"/>
                </a:solidFill>
              </a:rPr>
              <a:t>-4</a:t>
            </a:r>
            <a:r>
              <a:rPr lang="en-US" sz="2000" dirty="0" smtClean="0">
                <a:solidFill>
                  <a:srgbClr val="FF0000"/>
                </a:solidFill>
              </a:rPr>
              <a:t> </a:t>
            </a:r>
            <a:r>
              <a:rPr lang="hi-IN" sz="2000" dirty="0" smtClean="0">
                <a:solidFill>
                  <a:srgbClr val="FF0000"/>
                </a:solidFill>
              </a:rPr>
              <a:t>(</a:t>
            </a:r>
            <a:r>
              <a:rPr lang="en-US" sz="2000" dirty="0" smtClean="0">
                <a:solidFill>
                  <a:srgbClr val="FF0000"/>
                </a:solidFill>
              </a:rPr>
              <a:t>LKO</a:t>
            </a:r>
            <a:r>
              <a:rPr lang="hi-IN" sz="2000" dirty="0" smtClean="0">
                <a:solidFill>
                  <a:srgbClr val="FF0000"/>
                </a:solidFill>
              </a:rPr>
              <a:t>)</a:t>
            </a:r>
            <a:r>
              <a:rPr lang="en-US" sz="2000" dirty="0" smtClean="0">
                <a:solidFill>
                  <a:srgbClr val="FF0000"/>
                </a:solidFill>
              </a:rPr>
              <a:t> </a:t>
            </a:r>
            <a:endParaRPr lang="en-IN" sz="2000" dirty="0">
              <a:solidFill>
                <a:srgbClr val="FF0000"/>
              </a:solidFill>
            </a:endParaRPr>
          </a:p>
        </p:txBody>
      </p:sp>
      <p:sp>
        <p:nvSpPr>
          <p:cNvPr id="10" name="TextBox 9">
            <a:extLst>
              <a:ext uri="{FF2B5EF4-FFF2-40B4-BE49-F238E27FC236}">
                <a16:creationId xmlns="" xmlns:a16="http://schemas.microsoft.com/office/drawing/2014/main" id="{1F2F9C04-862B-C5C2-F37D-148EB323FB20}"/>
              </a:ext>
            </a:extLst>
          </p:cNvPr>
          <p:cNvSpPr txBox="1"/>
          <p:nvPr/>
        </p:nvSpPr>
        <p:spPr>
          <a:xfrm>
            <a:off x="5393413" y="2111232"/>
            <a:ext cx="3487117" cy="553998"/>
          </a:xfrm>
          <a:prstGeom prst="rect">
            <a:avLst/>
          </a:prstGeom>
          <a:noFill/>
        </p:spPr>
        <p:txBody>
          <a:bodyPr wrap="square" rtlCol="0">
            <a:spAutoFit/>
          </a:bodyPr>
          <a:lstStyle/>
          <a:p>
            <a:r>
              <a:rPr lang="en-US" sz="1600" dirty="0">
                <a:solidFill>
                  <a:srgbClr val="FF0000"/>
                </a:solidFill>
              </a:rPr>
              <a:t>SPM Software analysis:</a:t>
            </a:r>
          </a:p>
          <a:p>
            <a:pPr marL="285750" indent="-285750">
              <a:buFont typeface="Wingdings" panose="05000000000000000000" pitchFamily="2" charset="2"/>
              <a:buChar char="§"/>
            </a:pPr>
            <a:r>
              <a:rPr lang="en-US" dirty="0">
                <a:solidFill>
                  <a:schemeClr val="tx1"/>
                </a:solidFill>
              </a:rPr>
              <a:t>Late controlling</a:t>
            </a:r>
          </a:p>
        </p:txBody>
      </p:sp>
      <p:sp>
        <p:nvSpPr>
          <p:cNvPr id="11" name="TextBox 10">
            <a:extLst>
              <a:ext uri="{FF2B5EF4-FFF2-40B4-BE49-F238E27FC236}">
                <a16:creationId xmlns="" xmlns:a16="http://schemas.microsoft.com/office/drawing/2014/main" id="{039075D8-4655-3220-E6C2-C66952FAB21D}"/>
              </a:ext>
            </a:extLst>
          </p:cNvPr>
          <p:cNvSpPr txBox="1"/>
          <p:nvPr/>
        </p:nvSpPr>
        <p:spPr>
          <a:xfrm>
            <a:off x="5540088" y="2812279"/>
            <a:ext cx="3502618" cy="1631216"/>
          </a:xfrm>
          <a:prstGeom prst="rect">
            <a:avLst/>
          </a:prstGeom>
          <a:noFill/>
        </p:spPr>
        <p:txBody>
          <a:bodyPr wrap="square" rtlCol="0">
            <a:spAutoFit/>
          </a:bodyPr>
          <a:lstStyle/>
          <a:p>
            <a:r>
              <a:rPr lang="en-US" sz="1600" dirty="0">
                <a:solidFill>
                  <a:srgbClr val="00B0F0"/>
                </a:solidFill>
              </a:rPr>
              <a:t>CLI Analysis report:</a:t>
            </a:r>
          </a:p>
          <a:p>
            <a:pPr marL="285750" indent="-285750">
              <a:buFont typeface="Wingdings" panose="05000000000000000000" pitchFamily="2" charset="2"/>
              <a:buChar char="ü"/>
            </a:pPr>
            <a:r>
              <a:rPr lang="en-US" dirty="0"/>
              <a:t>Late controlling was shown in software at 10:25:42 hrs. But speed was within limit of 50 kmph before 1000m.</a:t>
            </a:r>
          </a:p>
          <a:p>
            <a:pPr marL="285750" indent="-285750">
              <a:buFont typeface="Wingdings" panose="05000000000000000000" pitchFamily="2" charset="2"/>
              <a:buChar char="ü"/>
            </a:pPr>
            <a:r>
              <a:rPr lang="en-US" dirty="0"/>
              <a:t>Rest other parameters were Ok.</a:t>
            </a:r>
          </a:p>
          <a:p>
            <a:endParaRPr lang="en-IN" dirty="0"/>
          </a:p>
        </p:txBody>
      </p:sp>
      <p:pic>
        <p:nvPicPr>
          <p:cNvPr id="7" name="Picture 6">
            <a:extLst>
              <a:ext uri="{FF2B5EF4-FFF2-40B4-BE49-F238E27FC236}">
                <a16:creationId xmlns="" xmlns:a16="http://schemas.microsoft.com/office/drawing/2014/main" id="{185AC5E2-CAC5-2720-DA23-F087192DC92C}"/>
              </a:ext>
            </a:extLst>
          </p:cNvPr>
          <p:cNvPicPr>
            <a:picLocks noChangeAspect="1"/>
          </p:cNvPicPr>
          <p:nvPr/>
        </p:nvPicPr>
        <p:blipFill>
          <a:blip r:embed="rId2"/>
          <a:srcRect t="4637" r="134"/>
          <a:stretch/>
        </p:blipFill>
        <p:spPr>
          <a:xfrm>
            <a:off x="101295" y="2922173"/>
            <a:ext cx="5423852" cy="1952209"/>
          </a:xfrm>
          <a:prstGeom prst="rect">
            <a:avLst/>
          </a:prstGeom>
        </p:spPr>
      </p:pic>
      <p:pic>
        <p:nvPicPr>
          <p:cNvPr id="12" name="Picture 11">
            <a:extLst>
              <a:ext uri="{FF2B5EF4-FFF2-40B4-BE49-F238E27FC236}">
                <a16:creationId xmlns="" xmlns:a16="http://schemas.microsoft.com/office/drawing/2014/main" id="{8CDB355D-965C-A562-FBFA-7CAFA1F58695}"/>
              </a:ext>
            </a:extLst>
          </p:cNvPr>
          <p:cNvPicPr>
            <a:picLocks noChangeAspect="1"/>
          </p:cNvPicPr>
          <p:nvPr/>
        </p:nvPicPr>
        <p:blipFill>
          <a:blip r:embed="rId3"/>
          <a:stretch>
            <a:fillRect/>
          </a:stretch>
        </p:blipFill>
        <p:spPr>
          <a:xfrm>
            <a:off x="4347274" y="400017"/>
            <a:ext cx="4607939" cy="1655330"/>
          </a:xfrm>
          <a:prstGeom prst="rect">
            <a:avLst/>
          </a:prstGeom>
        </p:spPr>
      </p:pic>
      <p:pic>
        <p:nvPicPr>
          <p:cNvPr id="28674" name="Picture 2" descr="C:\Users\PRINCIPAL_ETC_GZB\Pictures\PIC4.png"/>
          <p:cNvPicPr>
            <a:picLocks noChangeAspect="1" noChangeArrowheads="1"/>
          </p:cNvPicPr>
          <p:nvPr/>
        </p:nvPicPr>
        <p:blipFill>
          <a:blip r:embed="rId4"/>
          <a:srcRect/>
          <a:stretch>
            <a:fillRect/>
          </a:stretch>
        </p:blipFill>
        <p:spPr bwMode="auto">
          <a:xfrm>
            <a:off x="152400" y="482600"/>
            <a:ext cx="4108450" cy="2393950"/>
          </a:xfrm>
          <a:prstGeom prst="rect">
            <a:avLst/>
          </a:prstGeom>
          <a:noFill/>
        </p:spPr>
      </p:pic>
    </p:spTree>
    <p:extLst>
      <p:ext uri="{BB962C8B-B14F-4D97-AF65-F5344CB8AC3E}">
        <p14:creationId xmlns="" xmlns:p14="http://schemas.microsoft.com/office/powerpoint/2010/main" val="10713528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9CBCE56-29AE-9F74-5633-65F43520ED64}"/>
            </a:ext>
          </a:extLst>
        </p:cNvPr>
        <p:cNvGrpSpPr/>
        <p:nvPr/>
      </p:nvGrpSpPr>
      <p:grpSpPr>
        <a:xfrm>
          <a:off x="0" y="0"/>
          <a:ext cx="0" cy="0"/>
          <a:chOff x="0" y="0"/>
          <a:chExt cx="0" cy="0"/>
        </a:xfrm>
      </p:grpSpPr>
      <p:sp>
        <p:nvSpPr>
          <p:cNvPr id="11" name="TextBox 10">
            <a:extLst>
              <a:ext uri="{FF2B5EF4-FFF2-40B4-BE49-F238E27FC236}">
                <a16:creationId xmlns="" xmlns:a16="http://schemas.microsoft.com/office/drawing/2014/main" id="{F25D0198-F0D1-9226-DE0D-76702F340226}"/>
              </a:ext>
            </a:extLst>
          </p:cNvPr>
          <p:cNvSpPr txBox="1"/>
          <p:nvPr/>
        </p:nvSpPr>
        <p:spPr>
          <a:xfrm>
            <a:off x="6222569" y="999642"/>
            <a:ext cx="2921430" cy="1415772"/>
          </a:xfrm>
          <a:prstGeom prst="rect">
            <a:avLst/>
          </a:prstGeom>
          <a:noFill/>
        </p:spPr>
        <p:txBody>
          <a:bodyPr wrap="square" rtlCol="0">
            <a:spAutoFit/>
          </a:bodyPr>
          <a:lstStyle/>
          <a:p>
            <a:r>
              <a:rPr lang="en-US" sz="1600" dirty="0">
                <a:solidFill>
                  <a:srgbClr val="00B0F0"/>
                </a:solidFill>
              </a:rPr>
              <a:t>Graphical Analysis:</a:t>
            </a:r>
          </a:p>
          <a:p>
            <a:pPr marL="285750" indent="-285750">
              <a:buFont typeface="Wingdings" panose="05000000000000000000" pitchFamily="2" charset="2"/>
              <a:buChar char="§"/>
            </a:pPr>
            <a:r>
              <a:rPr lang="en-IN" dirty="0"/>
              <a:t>CLI analysed BFT, BPT, caution order &amp; signal late off etc. in the SPM graph and matched with the pocket diary of LP.</a:t>
            </a:r>
          </a:p>
        </p:txBody>
      </p:sp>
      <p:sp>
        <p:nvSpPr>
          <p:cNvPr id="12" name="Title 2">
            <a:extLst>
              <a:ext uri="{FF2B5EF4-FFF2-40B4-BE49-F238E27FC236}">
                <a16:creationId xmlns="" xmlns:a16="http://schemas.microsoft.com/office/drawing/2014/main" id="{808BB7D2-0955-BD55-15EA-FA45BD2C51C1}"/>
              </a:ext>
            </a:extLst>
          </p:cNvPr>
          <p:cNvSpPr txBox="1">
            <a:spLocks/>
          </p:cNvSpPr>
          <p:nvPr/>
        </p:nvSpPr>
        <p:spPr>
          <a:xfrm>
            <a:off x="1722895" y="82334"/>
            <a:ext cx="5698210" cy="37486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r>
              <a:rPr lang="en-US" sz="2000" dirty="0">
                <a:solidFill>
                  <a:srgbClr val="FF0000"/>
                </a:solidFill>
              </a:rPr>
              <a:t>SPM Data Analysis LKO (Sample-04)</a:t>
            </a:r>
            <a:endParaRPr lang="en-IN" sz="2000" dirty="0">
              <a:solidFill>
                <a:srgbClr val="FF0000"/>
              </a:solidFill>
            </a:endParaRPr>
          </a:p>
        </p:txBody>
      </p:sp>
      <p:pic>
        <p:nvPicPr>
          <p:cNvPr id="3" name="Picture 2">
            <a:extLst>
              <a:ext uri="{FF2B5EF4-FFF2-40B4-BE49-F238E27FC236}">
                <a16:creationId xmlns="" xmlns:a16="http://schemas.microsoft.com/office/drawing/2014/main" id="{DC8ED14D-EFEA-B5C8-D5FF-F133B64EB081}"/>
              </a:ext>
            </a:extLst>
          </p:cNvPr>
          <p:cNvPicPr>
            <a:picLocks noChangeAspect="1"/>
          </p:cNvPicPr>
          <p:nvPr/>
        </p:nvPicPr>
        <p:blipFill>
          <a:blip r:embed="rId2"/>
          <a:stretch>
            <a:fillRect/>
          </a:stretch>
        </p:blipFill>
        <p:spPr>
          <a:xfrm>
            <a:off x="153518" y="695871"/>
            <a:ext cx="6069051" cy="3213027"/>
          </a:xfrm>
          <a:prstGeom prst="rect">
            <a:avLst/>
          </a:prstGeom>
        </p:spPr>
      </p:pic>
    </p:spTree>
    <p:extLst>
      <p:ext uri="{BB962C8B-B14F-4D97-AF65-F5344CB8AC3E}">
        <p14:creationId xmlns="" xmlns:p14="http://schemas.microsoft.com/office/powerpoint/2010/main" val="1998148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68426" y="5584371"/>
            <a:ext cx="6480174" cy="78378"/>
          </a:xfrm>
        </p:spPr>
        <p:txBody>
          <a:bodyPr>
            <a:normAutofit fontScale="25000" lnSpcReduction="20000"/>
          </a:bodyPr>
          <a:lstStyle/>
          <a:p>
            <a:endParaRPr lang="en-US" sz="3200" dirty="0">
              <a:solidFill>
                <a:srgbClr val="0070C0"/>
              </a:solidFill>
            </a:endParaRPr>
          </a:p>
        </p:txBody>
      </p:sp>
      <p:sp>
        <p:nvSpPr>
          <p:cNvPr id="3" name="Title 2"/>
          <p:cNvSpPr>
            <a:spLocks noGrp="1"/>
          </p:cNvSpPr>
          <p:nvPr>
            <p:ph type="title"/>
          </p:nvPr>
        </p:nvSpPr>
        <p:spPr>
          <a:xfrm>
            <a:off x="722313" y="400050"/>
            <a:ext cx="7772400" cy="3139984"/>
          </a:xfrm>
        </p:spPr>
        <p:txBody>
          <a:bodyPr>
            <a:normAutofit/>
          </a:bodyPr>
          <a:lstStyle/>
          <a:p>
            <a:r>
              <a:rPr lang="en-US" sz="4400" dirty="0" smtClean="0">
                <a:solidFill>
                  <a:srgbClr val="0070C0"/>
                </a:solidFill>
              </a:rPr>
              <a:t>CASE STUDY-5</a:t>
            </a:r>
            <a:br>
              <a:rPr lang="en-US" sz="4400" dirty="0" smtClean="0">
                <a:solidFill>
                  <a:srgbClr val="0070C0"/>
                </a:solidFill>
              </a:rPr>
            </a:b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5E54901-F9A6-707C-1398-B26559D8B285}"/>
            </a:ext>
          </a:extLst>
        </p:cNvPr>
        <p:cNvGrpSpPr/>
        <p:nvPr/>
      </p:nvGrpSpPr>
      <p:grpSpPr>
        <a:xfrm>
          <a:off x="0" y="0"/>
          <a:ext cx="0" cy="0"/>
          <a:chOff x="0" y="0"/>
          <a:chExt cx="0" cy="0"/>
        </a:xfrm>
      </p:grpSpPr>
      <p:sp>
        <p:nvSpPr>
          <p:cNvPr id="3" name="Title 2">
            <a:extLst>
              <a:ext uri="{FF2B5EF4-FFF2-40B4-BE49-F238E27FC236}">
                <a16:creationId xmlns="" xmlns:a16="http://schemas.microsoft.com/office/drawing/2014/main" id="{B9AC02B6-2CE6-06C5-5BB9-AE700A793884}"/>
              </a:ext>
            </a:extLst>
          </p:cNvPr>
          <p:cNvSpPr>
            <a:spLocks noGrp="1"/>
          </p:cNvSpPr>
          <p:nvPr>
            <p:ph type="title"/>
          </p:nvPr>
        </p:nvSpPr>
        <p:spPr>
          <a:xfrm>
            <a:off x="1722895" y="82334"/>
            <a:ext cx="5698210" cy="374865"/>
          </a:xfrm>
        </p:spPr>
        <p:txBody>
          <a:bodyPr>
            <a:noAutofit/>
          </a:bodyPr>
          <a:lstStyle/>
          <a:p>
            <a:r>
              <a:rPr lang="en-US" sz="2000" dirty="0">
                <a:solidFill>
                  <a:srgbClr val="FF0000"/>
                </a:solidFill>
              </a:rPr>
              <a:t>SPM Data </a:t>
            </a:r>
            <a:r>
              <a:rPr lang="en-US" sz="2000" dirty="0" smtClean="0">
                <a:solidFill>
                  <a:srgbClr val="FF0000"/>
                </a:solidFill>
              </a:rPr>
              <a:t>Analysis</a:t>
            </a:r>
            <a:r>
              <a:rPr lang="hi-IN" sz="2000" dirty="0" smtClean="0">
                <a:solidFill>
                  <a:srgbClr val="FF0000"/>
                </a:solidFill>
              </a:rPr>
              <a:t>-5</a:t>
            </a:r>
            <a:r>
              <a:rPr lang="en-US" sz="2000" dirty="0" smtClean="0">
                <a:solidFill>
                  <a:srgbClr val="FF0000"/>
                </a:solidFill>
              </a:rPr>
              <a:t> </a:t>
            </a:r>
            <a:r>
              <a:rPr lang="hi-IN" sz="2000" dirty="0" smtClean="0">
                <a:solidFill>
                  <a:srgbClr val="FF0000"/>
                </a:solidFill>
              </a:rPr>
              <a:t>(</a:t>
            </a:r>
            <a:r>
              <a:rPr lang="en-US" sz="2000" dirty="0" smtClean="0">
                <a:solidFill>
                  <a:srgbClr val="FF0000"/>
                </a:solidFill>
              </a:rPr>
              <a:t>LKO</a:t>
            </a:r>
            <a:r>
              <a:rPr lang="hi-IN" sz="2000" dirty="0" smtClean="0">
                <a:solidFill>
                  <a:srgbClr val="FF0000"/>
                </a:solidFill>
              </a:rPr>
              <a:t>)</a:t>
            </a:r>
            <a:endParaRPr lang="en-IN" sz="2000" dirty="0">
              <a:solidFill>
                <a:srgbClr val="FF0000"/>
              </a:solidFill>
            </a:endParaRPr>
          </a:p>
        </p:txBody>
      </p:sp>
      <p:sp>
        <p:nvSpPr>
          <p:cNvPr id="10" name="TextBox 9">
            <a:extLst>
              <a:ext uri="{FF2B5EF4-FFF2-40B4-BE49-F238E27FC236}">
                <a16:creationId xmlns="" xmlns:a16="http://schemas.microsoft.com/office/drawing/2014/main" id="{88930488-A700-BE63-4634-32E4B5FD33EA}"/>
              </a:ext>
            </a:extLst>
          </p:cNvPr>
          <p:cNvSpPr txBox="1"/>
          <p:nvPr/>
        </p:nvSpPr>
        <p:spPr>
          <a:xfrm>
            <a:off x="5677546" y="2712537"/>
            <a:ext cx="3487117" cy="769441"/>
          </a:xfrm>
          <a:prstGeom prst="rect">
            <a:avLst/>
          </a:prstGeom>
          <a:noFill/>
        </p:spPr>
        <p:txBody>
          <a:bodyPr wrap="square" rtlCol="0">
            <a:spAutoFit/>
          </a:bodyPr>
          <a:lstStyle/>
          <a:p>
            <a:r>
              <a:rPr lang="en-US" sz="1600" dirty="0">
                <a:solidFill>
                  <a:srgbClr val="FF0000"/>
                </a:solidFill>
              </a:rPr>
              <a:t>SPM Software analysis:</a:t>
            </a:r>
          </a:p>
          <a:p>
            <a:pPr marL="285750" indent="-285750">
              <a:buFont typeface="Wingdings" panose="05000000000000000000" pitchFamily="2" charset="2"/>
              <a:buChar char="§"/>
            </a:pPr>
            <a:r>
              <a:rPr lang="en-US" dirty="0">
                <a:solidFill>
                  <a:schemeClr val="tx1"/>
                </a:solidFill>
              </a:rPr>
              <a:t>Late controlling</a:t>
            </a:r>
          </a:p>
          <a:p>
            <a:pPr marL="285750" indent="-285750">
              <a:buFont typeface="Wingdings" panose="05000000000000000000" pitchFamily="2" charset="2"/>
              <a:buChar char="§"/>
            </a:pPr>
            <a:r>
              <a:rPr lang="en-US" dirty="0">
                <a:solidFill>
                  <a:schemeClr val="tx1"/>
                </a:solidFill>
              </a:rPr>
              <a:t>Poor running</a:t>
            </a:r>
          </a:p>
        </p:txBody>
      </p:sp>
      <p:sp>
        <p:nvSpPr>
          <p:cNvPr id="11" name="TextBox 10">
            <a:extLst>
              <a:ext uri="{FF2B5EF4-FFF2-40B4-BE49-F238E27FC236}">
                <a16:creationId xmlns="" xmlns:a16="http://schemas.microsoft.com/office/drawing/2014/main" id="{F7D0CD8C-FE13-7CF9-3E67-E66BA000AC41}"/>
              </a:ext>
            </a:extLst>
          </p:cNvPr>
          <p:cNvSpPr txBox="1"/>
          <p:nvPr/>
        </p:nvSpPr>
        <p:spPr>
          <a:xfrm>
            <a:off x="5548991" y="3429950"/>
            <a:ext cx="3502618" cy="1461939"/>
          </a:xfrm>
          <a:prstGeom prst="rect">
            <a:avLst/>
          </a:prstGeom>
          <a:noFill/>
        </p:spPr>
        <p:txBody>
          <a:bodyPr wrap="square" rtlCol="0">
            <a:spAutoFit/>
          </a:bodyPr>
          <a:lstStyle/>
          <a:p>
            <a:r>
              <a:rPr lang="en-US" sz="1200" dirty="0">
                <a:solidFill>
                  <a:srgbClr val="00B0F0"/>
                </a:solidFill>
              </a:rPr>
              <a:t>CLI Analysis report:</a:t>
            </a:r>
          </a:p>
          <a:p>
            <a:pPr marL="285750" indent="-285750">
              <a:buFont typeface="Wingdings" panose="05000000000000000000" pitchFamily="2" charset="2"/>
              <a:buChar char="ü"/>
            </a:pPr>
            <a:r>
              <a:rPr lang="en-US" sz="1100" dirty="0"/>
              <a:t>Late controlling was shown in software at 05:38:43 hrs. But speed was within limit of 50kmph before 1000m.. </a:t>
            </a:r>
          </a:p>
          <a:p>
            <a:pPr marL="285750" indent="-285750">
              <a:buFont typeface="Wingdings" panose="05000000000000000000" pitchFamily="2" charset="2"/>
              <a:buChar char="ü"/>
            </a:pPr>
            <a:r>
              <a:rPr lang="en-US" sz="1100" dirty="0"/>
              <a:t>Poor running has been shown in software but LP has run the train on MPS as per sectional speed.</a:t>
            </a:r>
          </a:p>
          <a:p>
            <a:pPr marL="285750" indent="-285750">
              <a:buFont typeface="Wingdings" panose="05000000000000000000" pitchFamily="2" charset="2"/>
              <a:buChar char="ü"/>
            </a:pPr>
            <a:r>
              <a:rPr lang="en-US" sz="1100" dirty="0"/>
              <a:t>Rest other parameters were Ok.</a:t>
            </a:r>
          </a:p>
          <a:p>
            <a:endParaRPr lang="en-IN" sz="1100" dirty="0"/>
          </a:p>
        </p:txBody>
      </p:sp>
      <p:pic>
        <p:nvPicPr>
          <p:cNvPr id="8" name="Picture 7">
            <a:extLst>
              <a:ext uri="{FF2B5EF4-FFF2-40B4-BE49-F238E27FC236}">
                <a16:creationId xmlns="" xmlns:a16="http://schemas.microsoft.com/office/drawing/2014/main" id="{C1AB73E1-10B9-3748-9998-C2AC34B45D28}"/>
              </a:ext>
            </a:extLst>
          </p:cNvPr>
          <p:cNvPicPr>
            <a:picLocks noChangeAspect="1"/>
          </p:cNvPicPr>
          <p:nvPr/>
        </p:nvPicPr>
        <p:blipFill>
          <a:blip r:embed="rId2"/>
          <a:srcRect t="6274" r="1062"/>
          <a:stretch/>
        </p:blipFill>
        <p:spPr>
          <a:xfrm>
            <a:off x="101294" y="3201598"/>
            <a:ext cx="5447697" cy="1531862"/>
          </a:xfrm>
          <a:prstGeom prst="rect">
            <a:avLst/>
          </a:prstGeom>
        </p:spPr>
      </p:pic>
      <p:pic>
        <p:nvPicPr>
          <p:cNvPr id="13" name="Picture 12">
            <a:extLst>
              <a:ext uri="{FF2B5EF4-FFF2-40B4-BE49-F238E27FC236}">
                <a16:creationId xmlns="" xmlns:a16="http://schemas.microsoft.com/office/drawing/2014/main" id="{C5D94B10-853D-7103-F8F5-7596FB1759B4}"/>
              </a:ext>
            </a:extLst>
          </p:cNvPr>
          <p:cNvPicPr>
            <a:picLocks noChangeAspect="1"/>
          </p:cNvPicPr>
          <p:nvPr/>
        </p:nvPicPr>
        <p:blipFill>
          <a:blip r:embed="rId3"/>
          <a:stretch>
            <a:fillRect/>
          </a:stretch>
        </p:blipFill>
        <p:spPr>
          <a:xfrm>
            <a:off x="4455658" y="410040"/>
            <a:ext cx="4097792" cy="2345860"/>
          </a:xfrm>
          <a:prstGeom prst="rect">
            <a:avLst/>
          </a:prstGeom>
        </p:spPr>
      </p:pic>
      <p:pic>
        <p:nvPicPr>
          <p:cNvPr id="25603" name="Picture 3" descr="C:\Users\PRINCIPAL_ETC_GZB\Pictures\पिक 5.png"/>
          <p:cNvPicPr>
            <a:picLocks noChangeAspect="1" noChangeArrowheads="1"/>
          </p:cNvPicPr>
          <p:nvPr/>
        </p:nvPicPr>
        <p:blipFill>
          <a:blip r:embed="rId4"/>
          <a:srcRect/>
          <a:stretch>
            <a:fillRect/>
          </a:stretch>
        </p:blipFill>
        <p:spPr bwMode="auto">
          <a:xfrm>
            <a:off x="171451" y="412750"/>
            <a:ext cx="4235450" cy="2759075"/>
          </a:xfrm>
          <a:prstGeom prst="rect">
            <a:avLst/>
          </a:prstGeom>
          <a:noFill/>
        </p:spPr>
      </p:pic>
    </p:spTree>
    <p:extLst>
      <p:ext uri="{BB962C8B-B14F-4D97-AF65-F5344CB8AC3E}">
        <p14:creationId xmlns="" xmlns:p14="http://schemas.microsoft.com/office/powerpoint/2010/main" val="3262563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B02DCB4-ADAB-7DFF-B69B-0CA11E2A80AA}"/>
            </a:ext>
          </a:extLst>
        </p:cNvPr>
        <p:cNvGrpSpPr/>
        <p:nvPr/>
      </p:nvGrpSpPr>
      <p:grpSpPr>
        <a:xfrm>
          <a:off x="0" y="0"/>
          <a:ext cx="0" cy="0"/>
          <a:chOff x="0" y="0"/>
          <a:chExt cx="0" cy="0"/>
        </a:xfrm>
      </p:grpSpPr>
      <p:sp>
        <p:nvSpPr>
          <p:cNvPr id="11" name="TextBox 10">
            <a:extLst>
              <a:ext uri="{FF2B5EF4-FFF2-40B4-BE49-F238E27FC236}">
                <a16:creationId xmlns="" xmlns:a16="http://schemas.microsoft.com/office/drawing/2014/main" id="{45B96105-410A-F27D-87A6-80794B6806F0}"/>
              </a:ext>
            </a:extLst>
          </p:cNvPr>
          <p:cNvSpPr txBox="1"/>
          <p:nvPr/>
        </p:nvSpPr>
        <p:spPr>
          <a:xfrm>
            <a:off x="6222569" y="999642"/>
            <a:ext cx="2921430" cy="1415772"/>
          </a:xfrm>
          <a:prstGeom prst="rect">
            <a:avLst/>
          </a:prstGeom>
          <a:noFill/>
        </p:spPr>
        <p:txBody>
          <a:bodyPr wrap="square" rtlCol="0">
            <a:spAutoFit/>
          </a:bodyPr>
          <a:lstStyle/>
          <a:p>
            <a:r>
              <a:rPr lang="en-US" sz="1600" dirty="0">
                <a:solidFill>
                  <a:srgbClr val="00B0F0"/>
                </a:solidFill>
              </a:rPr>
              <a:t>Graphical Analysis:</a:t>
            </a:r>
          </a:p>
          <a:p>
            <a:pPr marL="285750" indent="-285750">
              <a:buFont typeface="Wingdings" panose="05000000000000000000" pitchFamily="2" charset="2"/>
              <a:buChar char="§"/>
            </a:pPr>
            <a:r>
              <a:rPr lang="en-IN" dirty="0"/>
              <a:t>CLI analysed BFT, BPT, caution order &amp; signal late off etc. in the SPM graph and matched with the pocket diary of LP.</a:t>
            </a:r>
          </a:p>
        </p:txBody>
      </p:sp>
      <p:sp>
        <p:nvSpPr>
          <p:cNvPr id="12" name="Title 2">
            <a:extLst>
              <a:ext uri="{FF2B5EF4-FFF2-40B4-BE49-F238E27FC236}">
                <a16:creationId xmlns="" xmlns:a16="http://schemas.microsoft.com/office/drawing/2014/main" id="{24376A85-D568-5D91-C639-AFF6FC00E026}"/>
              </a:ext>
            </a:extLst>
          </p:cNvPr>
          <p:cNvSpPr txBox="1">
            <a:spLocks/>
          </p:cNvSpPr>
          <p:nvPr/>
        </p:nvSpPr>
        <p:spPr>
          <a:xfrm>
            <a:off x="1722895" y="82334"/>
            <a:ext cx="5698210" cy="37486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r>
              <a:rPr lang="en-US" sz="2000" dirty="0">
                <a:solidFill>
                  <a:srgbClr val="FF0000"/>
                </a:solidFill>
              </a:rPr>
              <a:t>SPM Data Analysis LKO (Sample-05)</a:t>
            </a:r>
            <a:endParaRPr lang="en-IN" sz="2000" dirty="0">
              <a:solidFill>
                <a:srgbClr val="FF0000"/>
              </a:solidFill>
            </a:endParaRPr>
          </a:p>
        </p:txBody>
      </p:sp>
      <p:pic>
        <p:nvPicPr>
          <p:cNvPr id="4" name="Picture 3">
            <a:extLst>
              <a:ext uri="{FF2B5EF4-FFF2-40B4-BE49-F238E27FC236}">
                <a16:creationId xmlns="" xmlns:a16="http://schemas.microsoft.com/office/drawing/2014/main" id="{6FC1CCC3-5E46-D7D9-ACF1-6A6815BB3555}"/>
              </a:ext>
            </a:extLst>
          </p:cNvPr>
          <p:cNvPicPr>
            <a:picLocks noChangeAspect="1"/>
          </p:cNvPicPr>
          <p:nvPr/>
        </p:nvPicPr>
        <p:blipFill>
          <a:blip r:embed="rId2"/>
          <a:srcRect l="1033" t="1638" b="-1"/>
          <a:stretch/>
        </p:blipFill>
        <p:spPr>
          <a:xfrm>
            <a:off x="69747" y="891154"/>
            <a:ext cx="6207010" cy="2471978"/>
          </a:xfrm>
          <a:prstGeom prst="rect">
            <a:avLst/>
          </a:prstGeom>
        </p:spPr>
      </p:pic>
    </p:spTree>
    <p:extLst>
      <p:ext uri="{BB962C8B-B14F-4D97-AF65-F5344CB8AC3E}">
        <p14:creationId xmlns="" xmlns:p14="http://schemas.microsoft.com/office/powerpoint/2010/main" val="547231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68426" y="5189217"/>
            <a:ext cx="6480174" cy="45719"/>
          </a:xfrm>
        </p:spPr>
        <p:txBody>
          <a:bodyPr>
            <a:normAutofit fontScale="25000" lnSpcReduction="20000"/>
          </a:bodyPr>
          <a:lstStyle/>
          <a:p>
            <a:endParaRPr lang="en-US" sz="3200" dirty="0">
              <a:solidFill>
                <a:srgbClr val="C00000"/>
              </a:solidFill>
            </a:endParaRPr>
          </a:p>
        </p:txBody>
      </p:sp>
      <p:sp>
        <p:nvSpPr>
          <p:cNvPr id="3" name="Title 2"/>
          <p:cNvSpPr>
            <a:spLocks noGrp="1"/>
          </p:cNvSpPr>
          <p:nvPr>
            <p:ph type="title"/>
          </p:nvPr>
        </p:nvSpPr>
        <p:spPr>
          <a:xfrm>
            <a:off x="722313" y="400050"/>
            <a:ext cx="7772400" cy="2989761"/>
          </a:xfrm>
        </p:spPr>
        <p:txBody>
          <a:bodyPr/>
          <a:lstStyle/>
          <a:p>
            <a:r>
              <a:rPr lang="en-US" sz="4400" dirty="0" smtClean="0">
                <a:solidFill>
                  <a:srgbClr val="C00000"/>
                </a:solidFill>
              </a:rPr>
              <a:t>CASE STUDY-6</a:t>
            </a:r>
            <a:endParaRPr lang="en-US" sz="4400" dirty="0">
              <a:solidFill>
                <a:srgbClr val="C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D2F4C9E-A686-F50B-13FD-6D248F78494B}"/>
            </a:ext>
          </a:extLst>
        </p:cNvPr>
        <p:cNvGrpSpPr/>
        <p:nvPr/>
      </p:nvGrpSpPr>
      <p:grpSpPr>
        <a:xfrm>
          <a:off x="0" y="0"/>
          <a:ext cx="0" cy="0"/>
          <a:chOff x="0" y="0"/>
          <a:chExt cx="0" cy="0"/>
        </a:xfrm>
      </p:grpSpPr>
      <p:sp>
        <p:nvSpPr>
          <p:cNvPr id="3" name="Title 2">
            <a:extLst>
              <a:ext uri="{FF2B5EF4-FFF2-40B4-BE49-F238E27FC236}">
                <a16:creationId xmlns="" xmlns:a16="http://schemas.microsoft.com/office/drawing/2014/main" id="{2B121D1C-B00C-5B4D-DBC8-783B7393EB37}"/>
              </a:ext>
            </a:extLst>
          </p:cNvPr>
          <p:cNvSpPr>
            <a:spLocks noGrp="1"/>
          </p:cNvSpPr>
          <p:nvPr>
            <p:ph type="title"/>
          </p:nvPr>
        </p:nvSpPr>
        <p:spPr>
          <a:xfrm>
            <a:off x="1722895" y="82334"/>
            <a:ext cx="5698210" cy="374865"/>
          </a:xfrm>
        </p:spPr>
        <p:txBody>
          <a:bodyPr>
            <a:noAutofit/>
          </a:bodyPr>
          <a:lstStyle/>
          <a:p>
            <a:r>
              <a:rPr lang="en-US" sz="2000" dirty="0">
                <a:solidFill>
                  <a:srgbClr val="FF0000"/>
                </a:solidFill>
              </a:rPr>
              <a:t>SPM Data </a:t>
            </a:r>
            <a:r>
              <a:rPr lang="en-US" sz="2000" dirty="0" smtClean="0">
                <a:solidFill>
                  <a:srgbClr val="FF0000"/>
                </a:solidFill>
              </a:rPr>
              <a:t>Analysis</a:t>
            </a:r>
            <a:r>
              <a:rPr lang="hi-IN" sz="2000" dirty="0" smtClean="0">
                <a:solidFill>
                  <a:srgbClr val="FF0000"/>
                </a:solidFill>
              </a:rPr>
              <a:t>-6</a:t>
            </a:r>
            <a:r>
              <a:rPr lang="en-US" sz="2000" dirty="0" smtClean="0">
                <a:solidFill>
                  <a:srgbClr val="FF0000"/>
                </a:solidFill>
              </a:rPr>
              <a:t> </a:t>
            </a:r>
            <a:r>
              <a:rPr lang="hi-IN" sz="2000" dirty="0" smtClean="0">
                <a:solidFill>
                  <a:srgbClr val="FF0000"/>
                </a:solidFill>
              </a:rPr>
              <a:t>(LKO)</a:t>
            </a:r>
            <a:endParaRPr lang="en-IN" sz="2000" dirty="0">
              <a:solidFill>
                <a:srgbClr val="FF0000"/>
              </a:solidFill>
            </a:endParaRPr>
          </a:p>
        </p:txBody>
      </p:sp>
      <p:sp>
        <p:nvSpPr>
          <p:cNvPr id="10" name="TextBox 9">
            <a:extLst>
              <a:ext uri="{FF2B5EF4-FFF2-40B4-BE49-F238E27FC236}">
                <a16:creationId xmlns="" xmlns:a16="http://schemas.microsoft.com/office/drawing/2014/main" id="{D711DD78-6338-FB38-7E21-232252864E09}"/>
              </a:ext>
            </a:extLst>
          </p:cNvPr>
          <p:cNvSpPr txBox="1"/>
          <p:nvPr/>
        </p:nvSpPr>
        <p:spPr>
          <a:xfrm>
            <a:off x="5677546" y="2712537"/>
            <a:ext cx="3487117" cy="769441"/>
          </a:xfrm>
          <a:prstGeom prst="rect">
            <a:avLst/>
          </a:prstGeom>
          <a:noFill/>
        </p:spPr>
        <p:txBody>
          <a:bodyPr wrap="square" rtlCol="0">
            <a:spAutoFit/>
          </a:bodyPr>
          <a:lstStyle/>
          <a:p>
            <a:r>
              <a:rPr lang="en-US" sz="1600" dirty="0">
                <a:solidFill>
                  <a:srgbClr val="FF0000"/>
                </a:solidFill>
              </a:rPr>
              <a:t>SPM Software analysis:</a:t>
            </a:r>
          </a:p>
          <a:p>
            <a:pPr marL="285750" indent="-285750">
              <a:buFont typeface="Wingdings" panose="05000000000000000000" pitchFamily="2" charset="2"/>
              <a:buChar char="§"/>
            </a:pPr>
            <a:r>
              <a:rPr lang="en-US" dirty="0">
                <a:solidFill>
                  <a:schemeClr val="tx1"/>
                </a:solidFill>
              </a:rPr>
              <a:t>Late controlling</a:t>
            </a:r>
          </a:p>
          <a:p>
            <a:pPr marL="285750" indent="-285750">
              <a:buFont typeface="Wingdings" panose="05000000000000000000" pitchFamily="2" charset="2"/>
              <a:buChar char="§"/>
            </a:pPr>
            <a:r>
              <a:rPr lang="en-US" dirty="0">
                <a:solidFill>
                  <a:schemeClr val="tx1"/>
                </a:solidFill>
              </a:rPr>
              <a:t>Improper BPT</a:t>
            </a:r>
          </a:p>
        </p:txBody>
      </p:sp>
      <p:sp>
        <p:nvSpPr>
          <p:cNvPr id="11" name="TextBox 10">
            <a:extLst>
              <a:ext uri="{FF2B5EF4-FFF2-40B4-BE49-F238E27FC236}">
                <a16:creationId xmlns="" xmlns:a16="http://schemas.microsoft.com/office/drawing/2014/main" id="{C0C2B703-FD8A-D300-FFF1-106DA0CF6535}"/>
              </a:ext>
            </a:extLst>
          </p:cNvPr>
          <p:cNvSpPr txBox="1"/>
          <p:nvPr/>
        </p:nvSpPr>
        <p:spPr>
          <a:xfrm>
            <a:off x="5548991" y="3429950"/>
            <a:ext cx="3502618" cy="1631216"/>
          </a:xfrm>
          <a:prstGeom prst="rect">
            <a:avLst/>
          </a:prstGeom>
          <a:noFill/>
        </p:spPr>
        <p:txBody>
          <a:bodyPr wrap="square" rtlCol="0">
            <a:spAutoFit/>
          </a:bodyPr>
          <a:lstStyle/>
          <a:p>
            <a:r>
              <a:rPr lang="en-US" sz="1200" dirty="0">
                <a:solidFill>
                  <a:srgbClr val="00B0F0"/>
                </a:solidFill>
              </a:rPr>
              <a:t>CLI Analysis report:</a:t>
            </a:r>
          </a:p>
          <a:p>
            <a:pPr marL="285750" indent="-285750">
              <a:buFont typeface="Wingdings" panose="05000000000000000000" pitchFamily="2" charset="2"/>
              <a:buChar char="ü"/>
            </a:pPr>
            <a:r>
              <a:rPr lang="en-US" sz="1100" dirty="0"/>
              <a:t>Late controlling was shown in software at 08.00.50 &amp; 08.18.56 hrs. But speed was within limit of 50 kmph before 1000m.</a:t>
            </a:r>
          </a:p>
          <a:p>
            <a:pPr marL="285750" indent="-285750">
              <a:buFont typeface="Wingdings" panose="05000000000000000000" pitchFamily="2" charset="2"/>
              <a:buChar char="ü"/>
            </a:pPr>
            <a:r>
              <a:rPr lang="en-US" sz="1100" dirty="0"/>
              <a:t>BPT was performed by LP at 07.46 </a:t>
            </a:r>
            <a:r>
              <a:rPr lang="en-US" sz="1100" dirty="0" err="1"/>
              <a:t>hrs</a:t>
            </a:r>
            <a:r>
              <a:rPr lang="en-US" sz="1100" dirty="0"/>
              <a:t> as per rule while in software it was detected at 07.49.28 </a:t>
            </a:r>
            <a:r>
              <a:rPr lang="en-US" sz="1100" dirty="0" err="1"/>
              <a:t>hrs</a:t>
            </a:r>
            <a:endParaRPr lang="en-US" sz="1100" dirty="0"/>
          </a:p>
          <a:p>
            <a:pPr marL="285750" indent="-285750">
              <a:buFont typeface="Wingdings" panose="05000000000000000000" pitchFamily="2" charset="2"/>
              <a:buChar char="ü"/>
            </a:pPr>
            <a:r>
              <a:rPr lang="en-US" sz="1100" dirty="0"/>
              <a:t>Rest other parameters were Ok.</a:t>
            </a:r>
          </a:p>
          <a:p>
            <a:endParaRPr lang="en-IN" sz="1100" dirty="0"/>
          </a:p>
        </p:txBody>
      </p:sp>
      <p:pic>
        <p:nvPicPr>
          <p:cNvPr id="12" name="Picture 11">
            <a:extLst>
              <a:ext uri="{FF2B5EF4-FFF2-40B4-BE49-F238E27FC236}">
                <a16:creationId xmlns="" xmlns:a16="http://schemas.microsoft.com/office/drawing/2014/main" id="{50798111-F078-345A-3A27-DC92C100B318}"/>
              </a:ext>
            </a:extLst>
          </p:cNvPr>
          <p:cNvPicPr>
            <a:picLocks noChangeAspect="1"/>
          </p:cNvPicPr>
          <p:nvPr/>
        </p:nvPicPr>
        <p:blipFill>
          <a:blip r:embed="rId2"/>
          <a:srcRect t="1600" r="671"/>
          <a:stretch/>
        </p:blipFill>
        <p:spPr>
          <a:xfrm>
            <a:off x="69144" y="3184902"/>
            <a:ext cx="5479847" cy="1706987"/>
          </a:xfrm>
          <a:prstGeom prst="rect">
            <a:avLst/>
          </a:prstGeom>
        </p:spPr>
      </p:pic>
      <p:pic>
        <p:nvPicPr>
          <p:cNvPr id="15" name="Picture 14">
            <a:extLst>
              <a:ext uri="{FF2B5EF4-FFF2-40B4-BE49-F238E27FC236}">
                <a16:creationId xmlns="" xmlns:a16="http://schemas.microsoft.com/office/drawing/2014/main" id="{C9FBAC6F-005F-8712-8471-B81B146B3C7E}"/>
              </a:ext>
            </a:extLst>
          </p:cNvPr>
          <p:cNvPicPr>
            <a:picLocks noChangeAspect="1"/>
          </p:cNvPicPr>
          <p:nvPr/>
        </p:nvPicPr>
        <p:blipFill>
          <a:blip r:embed="rId3"/>
          <a:srcRect l="2887" t="319" r="3189" b="1016"/>
          <a:stretch/>
        </p:blipFill>
        <p:spPr>
          <a:xfrm>
            <a:off x="4368800" y="534692"/>
            <a:ext cx="4689959" cy="1541758"/>
          </a:xfrm>
          <a:prstGeom prst="rect">
            <a:avLst/>
          </a:prstGeom>
        </p:spPr>
      </p:pic>
      <p:pic>
        <p:nvPicPr>
          <p:cNvPr id="22530" name="Picture 2" descr="C:\Users\PRINCIPAL_ETC_GZB\Pictures\पिक 6.png"/>
          <p:cNvPicPr>
            <a:picLocks noChangeAspect="1" noChangeArrowheads="1"/>
          </p:cNvPicPr>
          <p:nvPr/>
        </p:nvPicPr>
        <p:blipFill>
          <a:blip r:embed="rId4"/>
          <a:srcRect/>
          <a:stretch>
            <a:fillRect/>
          </a:stretch>
        </p:blipFill>
        <p:spPr bwMode="auto">
          <a:xfrm>
            <a:off x="114300" y="539749"/>
            <a:ext cx="4333875" cy="2565401"/>
          </a:xfrm>
          <a:prstGeom prst="rect">
            <a:avLst/>
          </a:prstGeom>
          <a:noFill/>
        </p:spPr>
      </p:pic>
    </p:spTree>
    <p:extLst>
      <p:ext uri="{BB962C8B-B14F-4D97-AF65-F5344CB8AC3E}">
        <p14:creationId xmlns="" xmlns:p14="http://schemas.microsoft.com/office/powerpoint/2010/main" val="11764086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08B9E55-9810-CD59-6E5B-BC46BDBFA323}"/>
            </a:ext>
          </a:extLst>
        </p:cNvPr>
        <p:cNvGrpSpPr/>
        <p:nvPr/>
      </p:nvGrpSpPr>
      <p:grpSpPr>
        <a:xfrm>
          <a:off x="0" y="0"/>
          <a:ext cx="0" cy="0"/>
          <a:chOff x="0" y="0"/>
          <a:chExt cx="0" cy="0"/>
        </a:xfrm>
      </p:grpSpPr>
      <p:sp>
        <p:nvSpPr>
          <p:cNvPr id="11" name="TextBox 10">
            <a:extLst>
              <a:ext uri="{FF2B5EF4-FFF2-40B4-BE49-F238E27FC236}">
                <a16:creationId xmlns="" xmlns:a16="http://schemas.microsoft.com/office/drawing/2014/main" id="{4FAE64D5-3ED9-3635-5BA3-7B41BB94F40E}"/>
              </a:ext>
            </a:extLst>
          </p:cNvPr>
          <p:cNvSpPr txBox="1"/>
          <p:nvPr/>
        </p:nvSpPr>
        <p:spPr>
          <a:xfrm>
            <a:off x="6222569" y="999642"/>
            <a:ext cx="2921430" cy="1415772"/>
          </a:xfrm>
          <a:prstGeom prst="rect">
            <a:avLst/>
          </a:prstGeom>
          <a:noFill/>
        </p:spPr>
        <p:txBody>
          <a:bodyPr wrap="square" rtlCol="0">
            <a:spAutoFit/>
          </a:bodyPr>
          <a:lstStyle/>
          <a:p>
            <a:r>
              <a:rPr lang="en-US" sz="1600" dirty="0">
                <a:solidFill>
                  <a:srgbClr val="00B0F0"/>
                </a:solidFill>
              </a:rPr>
              <a:t>Graphical Analysis:</a:t>
            </a:r>
          </a:p>
          <a:p>
            <a:pPr marL="285750" indent="-285750">
              <a:buFont typeface="Wingdings" panose="05000000000000000000" pitchFamily="2" charset="2"/>
              <a:buChar char="§"/>
            </a:pPr>
            <a:r>
              <a:rPr lang="en-IN" dirty="0"/>
              <a:t>CLI analysed BFT, BPT, caution order &amp; signal late off etc. in the SPM graph and matched with the pocket diary of LP.</a:t>
            </a:r>
          </a:p>
        </p:txBody>
      </p:sp>
      <p:sp>
        <p:nvSpPr>
          <p:cNvPr id="12" name="Title 2">
            <a:extLst>
              <a:ext uri="{FF2B5EF4-FFF2-40B4-BE49-F238E27FC236}">
                <a16:creationId xmlns="" xmlns:a16="http://schemas.microsoft.com/office/drawing/2014/main" id="{CA2A717C-8FFC-3056-CCA6-EF9FCEF7855A}"/>
              </a:ext>
            </a:extLst>
          </p:cNvPr>
          <p:cNvSpPr txBox="1">
            <a:spLocks/>
          </p:cNvSpPr>
          <p:nvPr/>
        </p:nvSpPr>
        <p:spPr>
          <a:xfrm>
            <a:off x="1722895" y="82334"/>
            <a:ext cx="5698210" cy="37486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r>
              <a:rPr lang="en-US" sz="2000" dirty="0">
                <a:solidFill>
                  <a:srgbClr val="FF0000"/>
                </a:solidFill>
              </a:rPr>
              <a:t>SPM Data Analysis LKO (Sample-06)</a:t>
            </a:r>
            <a:endParaRPr lang="en-IN" sz="2000" dirty="0">
              <a:solidFill>
                <a:srgbClr val="FF0000"/>
              </a:solidFill>
            </a:endParaRPr>
          </a:p>
        </p:txBody>
      </p:sp>
      <p:pic>
        <p:nvPicPr>
          <p:cNvPr id="3" name="Picture 2">
            <a:extLst>
              <a:ext uri="{FF2B5EF4-FFF2-40B4-BE49-F238E27FC236}">
                <a16:creationId xmlns="" xmlns:a16="http://schemas.microsoft.com/office/drawing/2014/main" id="{D2D202C4-1347-4D0F-7EBC-C0A5FC5F43CE}"/>
              </a:ext>
            </a:extLst>
          </p:cNvPr>
          <p:cNvPicPr>
            <a:picLocks noChangeAspect="1"/>
          </p:cNvPicPr>
          <p:nvPr/>
        </p:nvPicPr>
        <p:blipFill>
          <a:blip r:embed="rId2"/>
          <a:srcRect t="288" r="5213" b="1"/>
          <a:stretch/>
        </p:blipFill>
        <p:spPr>
          <a:xfrm>
            <a:off x="63470" y="565687"/>
            <a:ext cx="6159099" cy="4052871"/>
          </a:xfrm>
          <a:prstGeom prst="rect">
            <a:avLst/>
          </a:prstGeom>
        </p:spPr>
      </p:pic>
    </p:spTree>
    <p:extLst>
      <p:ext uri="{BB962C8B-B14F-4D97-AF65-F5344CB8AC3E}">
        <p14:creationId xmlns="" xmlns:p14="http://schemas.microsoft.com/office/powerpoint/2010/main" val="18622829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STUDY-1</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68426" y="5728062"/>
            <a:ext cx="6480174" cy="45719"/>
          </a:xfrm>
        </p:spPr>
        <p:txBody>
          <a:bodyPr>
            <a:normAutofit fontScale="25000" lnSpcReduction="20000"/>
          </a:bodyPr>
          <a:lstStyle/>
          <a:p>
            <a:endParaRPr lang="en-US" sz="3200" dirty="0">
              <a:solidFill>
                <a:srgbClr val="7030A0"/>
              </a:solidFill>
            </a:endParaRPr>
          </a:p>
        </p:txBody>
      </p:sp>
      <p:sp>
        <p:nvSpPr>
          <p:cNvPr id="3" name="Title 2"/>
          <p:cNvSpPr>
            <a:spLocks noGrp="1"/>
          </p:cNvSpPr>
          <p:nvPr>
            <p:ph type="title"/>
          </p:nvPr>
        </p:nvSpPr>
        <p:spPr>
          <a:xfrm>
            <a:off x="722313" y="400050"/>
            <a:ext cx="7772400" cy="2780756"/>
          </a:xfrm>
        </p:spPr>
        <p:txBody>
          <a:bodyPr/>
          <a:lstStyle/>
          <a:p>
            <a:r>
              <a:rPr lang="en-US" sz="4400" dirty="0" smtClean="0">
                <a:solidFill>
                  <a:srgbClr val="7030A0"/>
                </a:solidFill>
              </a:rPr>
              <a:t>CASE STUDY-7</a:t>
            </a:r>
            <a:endParaRPr lang="en-US" sz="4400" dirty="0">
              <a:solidFill>
                <a:srgbClr val="7030A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1382544-FCA4-4E58-677F-D01417211712}"/>
            </a:ext>
          </a:extLst>
        </p:cNvPr>
        <p:cNvGrpSpPr/>
        <p:nvPr/>
      </p:nvGrpSpPr>
      <p:grpSpPr>
        <a:xfrm>
          <a:off x="0" y="0"/>
          <a:ext cx="0" cy="0"/>
          <a:chOff x="0" y="0"/>
          <a:chExt cx="0" cy="0"/>
        </a:xfrm>
      </p:grpSpPr>
      <p:sp>
        <p:nvSpPr>
          <p:cNvPr id="3" name="Title 2">
            <a:extLst>
              <a:ext uri="{FF2B5EF4-FFF2-40B4-BE49-F238E27FC236}">
                <a16:creationId xmlns="" xmlns:a16="http://schemas.microsoft.com/office/drawing/2014/main" id="{17445186-592A-3E40-2F7D-DA922698DB69}"/>
              </a:ext>
            </a:extLst>
          </p:cNvPr>
          <p:cNvSpPr>
            <a:spLocks noGrp="1"/>
          </p:cNvSpPr>
          <p:nvPr>
            <p:ph type="title"/>
          </p:nvPr>
        </p:nvSpPr>
        <p:spPr>
          <a:xfrm>
            <a:off x="1722895" y="82334"/>
            <a:ext cx="5698210" cy="374865"/>
          </a:xfrm>
        </p:spPr>
        <p:txBody>
          <a:bodyPr>
            <a:noAutofit/>
          </a:bodyPr>
          <a:lstStyle/>
          <a:p>
            <a:r>
              <a:rPr lang="en-US" sz="2000" dirty="0">
                <a:solidFill>
                  <a:srgbClr val="FF0000"/>
                </a:solidFill>
              </a:rPr>
              <a:t>SPM Data </a:t>
            </a:r>
            <a:r>
              <a:rPr lang="en-US" sz="2000" dirty="0" smtClean="0">
                <a:solidFill>
                  <a:srgbClr val="FF0000"/>
                </a:solidFill>
              </a:rPr>
              <a:t>Analysis</a:t>
            </a:r>
            <a:r>
              <a:rPr lang="hi-IN" sz="2000" dirty="0" smtClean="0">
                <a:solidFill>
                  <a:srgbClr val="FF0000"/>
                </a:solidFill>
              </a:rPr>
              <a:t>-7</a:t>
            </a:r>
            <a:r>
              <a:rPr lang="en-US" sz="2000" dirty="0" smtClean="0">
                <a:solidFill>
                  <a:srgbClr val="FF0000"/>
                </a:solidFill>
              </a:rPr>
              <a:t> </a:t>
            </a:r>
            <a:r>
              <a:rPr lang="hi-IN" sz="2000" dirty="0" smtClean="0">
                <a:solidFill>
                  <a:srgbClr val="FF0000"/>
                </a:solidFill>
              </a:rPr>
              <a:t>(</a:t>
            </a:r>
            <a:r>
              <a:rPr lang="en-US" sz="2000" dirty="0" smtClean="0">
                <a:solidFill>
                  <a:srgbClr val="FF0000"/>
                </a:solidFill>
              </a:rPr>
              <a:t>LKO</a:t>
            </a:r>
            <a:r>
              <a:rPr lang="hi-IN" sz="2000" dirty="0" smtClean="0">
                <a:solidFill>
                  <a:srgbClr val="FF0000"/>
                </a:solidFill>
              </a:rPr>
              <a:t>)</a:t>
            </a:r>
            <a:endParaRPr lang="en-IN" sz="2000" dirty="0">
              <a:solidFill>
                <a:srgbClr val="FF0000"/>
              </a:solidFill>
            </a:endParaRPr>
          </a:p>
        </p:txBody>
      </p:sp>
      <p:sp>
        <p:nvSpPr>
          <p:cNvPr id="10" name="TextBox 9">
            <a:extLst>
              <a:ext uri="{FF2B5EF4-FFF2-40B4-BE49-F238E27FC236}">
                <a16:creationId xmlns="" xmlns:a16="http://schemas.microsoft.com/office/drawing/2014/main" id="{F624C1E8-B1BF-3E34-B4D2-D8B4DB46483A}"/>
              </a:ext>
            </a:extLst>
          </p:cNvPr>
          <p:cNvSpPr txBox="1"/>
          <p:nvPr/>
        </p:nvSpPr>
        <p:spPr>
          <a:xfrm>
            <a:off x="5677546" y="2712537"/>
            <a:ext cx="3487117" cy="553998"/>
          </a:xfrm>
          <a:prstGeom prst="rect">
            <a:avLst/>
          </a:prstGeom>
          <a:noFill/>
        </p:spPr>
        <p:txBody>
          <a:bodyPr wrap="square" rtlCol="0">
            <a:spAutoFit/>
          </a:bodyPr>
          <a:lstStyle/>
          <a:p>
            <a:r>
              <a:rPr lang="en-US" sz="1600" dirty="0">
                <a:solidFill>
                  <a:srgbClr val="FF0000"/>
                </a:solidFill>
              </a:rPr>
              <a:t>SPM Software analysis:</a:t>
            </a:r>
          </a:p>
          <a:p>
            <a:pPr marL="285750" indent="-285750">
              <a:buFont typeface="Wingdings" panose="05000000000000000000" pitchFamily="2" charset="2"/>
              <a:buChar char="§"/>
            </a:pPr>
            <a:r>
              <a:rPr lang="en-US" dirty="0">
                <a:solidFill>
                  <a:schemeClr val="tx1"/>
                </a:solidFill>
              </a:rPr>
              <a:t>No abnormality was noticed.</a:t>
            </a:r>
          </a:p>
        </p:txBody>
      </p:sp>
      <p:sp>
        <p:nvSpPr>
          <p:cNvPr id="11" name="TextBox 10">
            <a:extLst>
              <a:ext uri="{FF2B5EF4-FFF2-40B4-BE49-F238E27FC236}">
                <a16:creationId xmlns="" xmlns:a16="http://schemas.microsoft.com/office/drawing/2014/main" id="{467C486F-8207-91BA-BE20-5211D6AB04F1}"/>
              </a:ext>
            </a:extLst>
          </p:cNvPr>
          <p:cNvSpPr txBox="1"/>
          <p:nvPr/>
        </p:nvSpPr>
        <p:spPr>
          <a:xfrm>
            <a:off x="5548991" y="3429950"/>
            <a:ext cx="3502618" cy="615553"/>
          </a:xfrm>
          <a:prstGeom prst="rect">
            <a:avLst/>
          </a:prstGeom>
          <a:noFill/>
        </p:spPr>
        <p:txBody>
          <a:bodyPr wrap="square" rtlCol="0">
            <a:spAutoFit/>
          </a:bodyPr>
          <a:lstStyle/>
          <a:p>
            <a:r>
              <a:rPr lang="en-US" sz="1200" dirty="0">
                <a:solidFill>
                  <a:srgbClr val="00B0F0"/>
                </a:solidFill>
              </a:rPr>
              <a:t>CLI Analysis report:</a:t>
            </a:r>
          </a:p>
          <a:p>
            <a:pPr marL="285750" indent="-285750">
              <a:buFont typeface="Wingdings" panose="05000000000000000000" pitchFamily="2" charset="2"/>
              <a:buChar char="ü"/>
            </a:pPr>
            <a:r>
              <a:rPr lang="en-US" sz="1100" dirty="0"/>
              <a:t>All parameters were Ok.</a:t>
            </a:r>
          </a:p>
          <a:p>
            <a:endParaRPr lang="en-IN" sz="1100" dirty="0"/>
          </a:p>
        </p:txBody>
      </p:sp>
      <p:pic>
        <p:nvPicPr>
          <p:cNvPr id="17" name="Picture 16">
            <a:extLst>
              <a:ext uri="{FF2B5EF4-FFF2-40B4-BE49-F238E27FC236}">
                <a16:creationId xmlns="" xmlns:a16="http://schemas.microsoft.com/office/drawing/2014/main" id="{175E98F5-B29D-BD33-FA7A-936DD3F33779}"/>
              </a:ext>
            </a:extLst>
          </p:cNvPr>
          <p:cNvPicPr>
            <a:picLocks noChangeAspect="1"/>
          </p:cNvPicPr>
          <p:nvPr/>
        </p:nvPicPr>
        <p:blipFill>
          <a:blip r:embed="rId2"/>
          <a:stretch>
            <a:fillRect/>
          </a:stretch>
        </p:blipFill>
        <p:spPr>
          <a:xfrm>
            <a:off x="101600" y="3048000"/>
            <a:ext cx="5423746" cy="1322522"/>
          </a:xfrm>
          <a:prstGeom prst="rect">
            <a:avLst/>
          </a:prstGeom>
        </p:spPr>
      </p:pic>
      <p:pic>
        <p:nvPicPr>
          <p:cNvPr id="19" name="Picture 18">
            <a:extLst>
              <a:ext uri="{FF2B5EF4-FFF2-40B4-BE49-F238E27FC236}">
                <a16:creationId xmlns="" xmlns:a16="http://schemas.microsoft.com/office/drawing/2014/main" id="{EFDC7CE9-A9BF-EEEA-9C87-5A44861169F3}"/>
              </a:ext>
            </a:extLst>
          </p:cNvPr>
          <p:cNvPicPr>
            <a:picLocks noChangeAspect="1"/>
          </p:cNvPicPr>
          <p:nvPr/>
        </p:nvPicPr>
        <p:blipFill>
          <a:blip r:embed="rId3"/>
          <a:stretch>
            <a:fillRect/>
          </a:stretch>
        </p:blipFill>
        <p:spPr>
          <a:xfrm>
            <a:off x="4235450" y="501650"/>
            <a:ext cx="4254254" cy="1601612"/>
          </a:xfrm>
          <a:prstGeom prst="rect">
            <a:avLst/>
          </a:prstGeom>
        </p:spPr>
      </p:pic>
      <p:pic>
        <p:nvPicPr>
          <p:cNvPr id="19458" name="Picture 2"/>
          <p:cNvPicPr>
            <a:picLocks noChangeAspect="1" noChangeArrowheads="1"/>
          </p:cNvPicPr>
          <p:nvPr/>
        </p:nvPicPr>
        <p:blipFill>
          <a:blip r:embed="rId4"/>
          <a:srcRect/>
          <a:stretch>
            <a:fillRect/>
          </a:stretch>
        </p:blipFill>
        <p:spPr bwMode="auto">
          <a:xfrm>
            <a:off x="88900" y="468313"/>
            <a:ext cx="4105275" cy="2543175"/>
          </a:xfrm>
          <a:prstGeom prst="rect">
            <a:avLst/>
          </a:prstGeom>
          <a:noFill/>
          <a:ln w="9525">
            <a:noFill/>
            <a:miter lim="800000"/>
            <a:headEnd/>
            <a:tailEnd/>
          </a:ln>
          <a:effectLst/>
        </p:spPr>
      </p:pic>
    </p:spTree>
    <p:extLst>
      <p:ext uri="{BB962C8B-B14F-4D97-AF65-F5344CB8AC3E}">
        <p14:creationId xmlns="" xmlns:p14="http://schemas.microsoft.com/office/powerpoint/2010/main" val="15098081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90058E6-BA64-CF05-1927-4EBEFB6A1E12}"/>
            </a:ext>
          </a:extLst>
        </p:cNvPr>
        <p:cNvGrpSpPr/>
        <p:nvPr/>
      </p:nvGrpSpPr>
      <p:grpSpPr>
        <a:xfrm>
          <a:off x="0" y="0"/>
          <a:ext cx="0" cy="0"/>
          <a:chOff x="0" y="0"/>
          <a:chExt cx="0" cy="0"/>
        </a:xfrm>
      </p:grpSpPr>
      <p:sp>
        <p:nvSpPr>
          <p:cNvPr id="11" name="TextBox 10">
            <a:extLst>
              <a:ext uri="{FF2B5EF4-FFF2-40B4-BE49-F238E27FC236}">
                <a16:creationId xmlns="" xmlns:a16="http://schemas.microsoft.com/office/drawing/2014/main" id="{7B806004-7771-F0EE-12EB-25421D992F24}"/>
              </a:ext>
            </a:extLst>
          </p:cNvPr>
          <p:cNvSpPr txBox="1"/>
          <p:nvPr/>
        </p:nvSpPr>
        <p:spPr>
          <a:xfrm>
            <a:off x="6222569" y="999642"/>
            <a:ext cx="2921430" cy="1415772"/>
          </a:xfrm>
          <a:prstGeom prst="rect">
            <a:avLst/>
          </a:prstGeom>
          <a:noFill/>
        </p:spPr>
        <p:txBody>
          <a:bodyPr wrap="square" rtlCol="0">
            <a:spAutoFit/>
          </a:bodyPr>
          <a:lstStyle/>
          <a:p>
            <a:r>
              <a:rPr lang="en-US" sz="1600" dirty="0">
                <a:solidFill>
                  <a:srgbClr val="00B0F0"/>
                </a:solidFill>
              </a:rPr>
              <a:t>Graphical Analysis:</a:t>
            </a:r>
          </a:p>
          <a:p>
            <a:pPr marL="285750" indent="-285750">
              <a:buFont typeface="Wingdings" panose="05000000000000000000" pitchFamily="2" charset="2"/>
              <a:buChar char="§"/>
            </a:pPr>
            <a:r>
              <a:rPr lang="en-IN" dirty="0"/>
              <a:t>CLI analysed BFT, BPT, caution order &amp; signal late off etc. in the SPM graph and matched with the pocket diary of LP.</a:t>
            </a:r>
          </a:p>
        </p:txBody>
      </p:sp>
      <p:sp>
        <p:nvSpPr>
          <p:cNvPr id="12" name="Title 2">
            <a:extLst>
              <a:ext uri="{FF2B5EF4-FFF2-40B4-BE49-F238E27FC236}">
                <a16:creationId xmlns="" xmlns:a16="http://schemas.microsoft.com/office/drawing/2014/main" id="{F8BD0E37-AFD9-4231-682E-36F81BE86C7C}"/>
              </a:ext>
            </a:extLst>
          </p:cNvPr>
          <p:cNvSpPr txBox="1">
            <a:spLocks/>
          </p:cNvSpPr>
          <p:nvPr/>
        </p:nvSpPr>
        <p:spPr>
          <a:xfrm>
            <a:off x="1722895" y="82334"/>
            <a:ext cx="5698210" cy="37486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r>
              <a:rPr lang="en-US" sz="2000" dirty="0">
                <a:solidFill>
                  <a:srgbClr val="FF0000"/>
                </a:solidFill>
              </a:rPr>
              <a:t>SPM Data Analysis LKO (Sample-07)</a:t>
            </a:r>
            <a:endParaRPr lang="en-IN" sz="2000" dirty="0">
              <a:solidFill>
                <a:srgbClr val="FF0000"/>
              </a:solidFill>
            </a:endParaRPr>
          </a:p>
        </p:txBody>
      </p:sp>
      <p:pic>
        <p:nvPicPr>
          <p:cNvPr id="4" name="Picture 3">
            <a:extLst>
              <a:ext uri="{FF2B5EF4-FFF2-40B4-BE49-F238E27FC236}">
                <a16:creationId xmlns="" xmlns:a16="http://schemas.microsoft.com/office/drawing/2014/main" id="{26F13B68-C057-E0A8-80DC-4E15DC5A61DE}"/>
              </a:ext>
            </a:extLst>
          </p:cNvPr>
          <p:cNvPicPr>
            <a:picLocks noChangeAspect="1"/>
          </p:cNvPicPr>
          <p:nvPr/>
        </p:nvPicPr>
        <p:blipFill>
          <a:blip r:embed="rId2"/>
          <a:stretch>
            <a:fillRect/>
          </a:stretch>
        </p:blipFill>
        <p:spPr>
          <a:xfrm>
            <a:off x="121533" y="583696"/>
            <a:ext cx="6101035" cy="4345943"/>
          </a:xfrm>
          <a:prstGeom prst="rect">
            <a:avLst/>
          </a:prstGeom>
        </p:spPr>
      </p:pic>
    </p:spTree>
    <p:extLst>
      <p:ext uri="{BB962C8B-B14F-4D97-AF65-F5344CB8AC3E}">
        <p14:creationId xmlns="" xmlns:p14="http://schemas.microsoft.com/office/powerpoint/2010/main" val="19808537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13" y="400049"/>
            <a:ext cx="7772400" cy="3368585"/>
          </a:xfrm>
        </p:spPr>
        <p:txBody>
          <a:bodyPr>
            <a:normAutofit/>
          </a:bodyPr>
          <a:lstStyle/>
          <a:p>
            <a:r>
              <a:rPr lang="en-US" sz="4400" dirty="0" smtClean="0">
                <a:solidFill>
                  <a:srgbClr val="00B050"/>
                </a:solidFill>
              </a:rPr>
              <a:t>CASE STUDY-8</a:t>
            </a:r>
            <a:br>
              <a:rPr lang="en-US" sz="4400" dirty="0" smtClean="0">
                <a:solidFill>
                  <a:srgbClr val="00B050"/>
                </a:solidFill>
              </a:rPr>
            </a:b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ACF4C9B-CB65-CC71-DE8E-A3CD2A16FAA1}"/>
            </a:ext>
          </a:extLst>
        </p:cNvPr>
        <p:cNvGrpSpPr/>
        <p:nvPr/>
      </p:nvGrpSpPr>
      <p:grpSpPr>
        <a:xfrm>
          <a:off x="0" y="0"/>
          <a:ext cx="0" cy="0"/>
          <a:chOff x="0" y="0"/>
          <a:chExt cx="0" cy="0"/>
        </a:xfrm>
      </p:grpSpPr>
      <p:sp>
        <p:nvSpPr>
          <p:cNvPr id="3" name="Title 2">
            <a:extLst>
              <a:ext uri="{FF2B5EF4-FFF2-40B4-BE49-F238E27FC236}">
                <a16:creationId xmlns="" xmlns:a16="http://schemas.microsoft.com/office/drawing/2014/main" id="{D550CB2E-E5F8-3A43-FE84-438AA69584E5}"/>
              </a:ext>
            </a:extLst>
          </p:cNvPr>
          <p:cNvSpPr>
            <a:spLocks noGrp="1"/>
          </p:cNvSpPr>
          <p:nvPr>
            <p:ph type="title"/>
          </p:nvPr>
        </p:nvSpPr>
        <p:spPr>
          <a:xfrm>
            <a:off x="1722895" y="82334"/>
            <a:ext cx="5698210" cy="374865"/>
          </a:xfrm>
        </p:spPr>
        <p:txBody>
          <a:bodyPr>
            <a:noAutofit/>
          </a:bodyPr>
          <a:lstStyle/>
          <a:p>
            <a:r>
              <a:rPr lang="en-US" sz="2000" dirty="0">
                <a:solidFill>
                  <a:srgbClr val="FF0000"/>
                </a:solidFill>
              </a:rPr>
              <a:t>SPM Data </a:t>
            </a:r>
            <a:r>
              <a:rPr lang="en-US" sz="2000" dirty="0" smtClean="0">
                <a:solidFill>
                  <a:srgbClr val="FF0000"/>
                </a:solidFill>
              </a:rPr>
              <a:t>Analysis</a:t>
            </a:r>
            <a:r>
              <a:rPr lang="hi-IN" sz="2000" dirty="0" smtClean="0">
                <a:solidFill>
                  <a:srgbClr val="FF0000"/>
                </a:solidFill>
              </a:rPr>
              <a:t>-8</a:t>
            </a:r>
            <a:r>
              <a:rPr lang="en-US" sz="2000" dirty="0" smtClean="0">
                <a:solidFill>
                  <a:srgbClr val="FF0000"/>
                </a:solidFill>
              </a:rPr>
              <a:t> </a:t>
            </a:r>
            <a:r>
              <a:rPr lang="hi-IN" sz="2000" dirty="0" smtClean="0">
                <a:solidFill>
                  <a:srgbClr val="FF0000"/>
                </a:solidFill>
              </a:rPr>
              <a:t>(</a:t>
            </a:r>
            <a:r>
              <a:rPr lang="en-US" sz="2000" dirty="0" smtClean="0">
                <a:solidFill>
                  <a:srgbClr val="FF0000"/>
                </a:solidFill>
              </a:rPr>
              <a:t>LKO</a:t>
            </a:r>
            <a:r>
              <a:rPr lang="hi-IN" sz="2000" dirty="0" smtClean="0">
                <a:solidFill>
                  <a:srgbClr val="FF0000"/>
                </a:solidFill>
              </a:rPr>
              <a:t>)</a:t>
            </a:r>
            <a:endParaRPr lang="en-IN" sz="2000" dirty="0">
              <a:solidFill>
                <a:srgbClr val="FF0000"/>
              </a:solidFill>
            </a:endParaRPr>
          </a:p>
        </p:txBody>
      </p:sp>
      <p:sp>
        <p:nvSpPr>
          <p:cNvPr id="10" name="TextBox 9">
            <a:extLst>
              <a:ext uri="{FF2B5EF4-FFF2-40B4-BE49-F238E27FC236}">
                <a16:creationId xmlns="" xmlns:a16="http://schemas.microsoft.com/office/drawing/2014/main" id="{E6E50AA6-F52E-4721-B2DA-417BE37742F2}"/>
              </a:ext>
            </a:extLst>
          </p:cNvPr>
          <p:cNvSpPr txBox="1"/>
          <p:nvPr/>
        </p:nvSpPr>
        <p:spPr>
          <a:xfrm>
            <a:off x="5483817" y="3236407"/>
            <a:ext cx="3487117" cy="553998"/>
          </a:xfrm>
          <a:prstGeom prst="rect">
            <a:avLst/>
          </a:prstGeom>
          <a:noFill/>
        </p:spPr>
        <p:txBody>
          <a:bodyPr wrap="square" rtlCol="0">
            <a:spAutoFit/>
          </a:bodyPr>
          <a:lstStyle/>
          <a:p>
            <a:r>
              <a:rPr lang="en-US" sz="1600" dirty="0">
                <a:solidFill>
                  <a:srgbClr val="FF0000"/>
                </a:solidFill>
              </a:rPr>
              <a:t>SPM Software analysis:</a:t>
            </a:r>
          </a:p>
          <a:p>
            <a:pPr marL="285750" indent="-285750">
              <a:buFont typeface="Wingdings" panose="05000000000000000000" pitchFamily="2" charset="2"/>
              <a:buChar char="§"/>
            </a:pPr>
            <a:r>
              <a:rPr lang="en-US" dirty="0">
                <a:solidFill>
                  <a:schemeClr val="tx1"/>
                </a:solidFill>
              </a:rPr>
              <a:t>05 times abrupt braking was shown</a:t>
            </a:r>
          </a:p>
        </p:txBody>
      </p:sp>
      <p:sp>
        <p:nvSpPr>
          <p:cNvPr id="11" name="TextBox 10">
            <a:extLst>
              <a:ext uri="{FF2B5EF4-FFF2-40B4-BE49-F238E27FC236}">
                <a16:creationId xmlns="" xmlns:a16="http://schemas.microsoft.com/office/drawing/2014/main" id="{B4633A0C-12E4-36EA-18A5-ABE7E3A0A674}"/>
              </a:ext>
            </a:extLst>
          </p:cNvPr>
          <p:cNvSpPr txBox="1"/>
          <p:nvPr/>
        </p:nvSpPr>
        <p:spPr>
          <a:xfrm>
            <a:off x="5548991" y="3910398"/>
            <a:ext cx="3502618" cy="954107"/>
          </a:xfrm>
          <a:prstGeom prst="rect">
            <a:avLst/>
          </a:prstGeom>
          <a:noFill/>
        </p:spPr>
        <p:txBody>
          <a:bodyPr wrap="square" rtlCol="0">
            <a:spAutoFit/>
          </a:bodyPr>
          <a:lstStyle/>
          <a:p>
            <a:r>
              <a:rPr lang="en-US" sz="1200" dirty="0">
                <a:solidFill>
                  <a:srgbClr val="00B0F0"/>
                </a:solidFill>
              </a:rPr>
              <a:t>CLI Analysis report:</a:t>
            </a:r>
          </a:p>
          <a:p>
            <a:pPr marL="285750" indent="-285750">
              <a:buFont typeface="Wingdings" panose="05000000000000000000" pitchFamily="2" charset="2"/>
              <a:buChar char="ü"/>
            </a:pPr>
            <a:r>
              <a:rPr lang="en-US" sz="1100" dirty="0"/>
              <a:t>Due to ACP abrupt braking was shown in the software analysis. </a:t>
            </a:r>
          </a:p>
          <a:p>
            <a:pPr marL="285750" indent="-285750">
              <a:buFont typeface="Wingdings" panose="05000000000000000000" pitchFamily="2" charset="2"/>
              <a:buChar char="ü"/>
            </a:pPr>
            <a:r>
              <a:rPr lang="en-US" sz="1100" dirty="0"/>
              <a:t>Rest other parameters were Ok.</a:t>
            </a:r>
          </a:p>
          <a:p>
            <a:endParaRPr lang="en-IN" sz="1100" dirty="0"/>
          </a:p>
        </p:txBody>
      </p:sp>
      <p:pic>
        <p:nvPicPr>
          <p:cNvPr id="6" name="Picture 5">
            <a:extLst>
              <a:ext uri="{FF2B5EF4-FFF2-40B4-BE49-F238E27FC236}">
                <a16:creationId xmlns="" xmlns:a16="http://schemas.microsoft.com/office/drawing/2014/main" id="{2957E06A-1F7A-BBD5-FA54-6A7EC6A3AECB}"/>
              </a:ext>
            </a:extLst>
          </p:cNvPr>
          <p:cNvPicPr>
            <a:picLocks noChangeAspect="1"/>
          </p:cNvPicPr>
          <p:nvPr/>
        </p:nvPicPr>
        <p:blipFill>
          <a:blip r:embed="rId2"/>
          <a:stretch>
            <a:fillRect/>
          </a:stretch>
        </p:blipFill>
        <p:spPr>
          <a:xfrm>
            <a:off x="78286" y="3100476"/>
            <a:ext cx="5306046" cy="1960689"/>
          </a:xfrm>
          <a:prstGeom prst="rect">
            <a:avLst/>
          </a:prstGeom>
        </p:spPr>
      </p:pic>
      <p:pic>
        <p:nvPicPr>
          <p:cNvPr id="8" name="Picture 7">
            <a:extLst>
              <a:ext uri="{FF2B5EF4-FFF2-40B4-BE49-F238E27FC236}">
                <a16:creationId xmlns="" xmlns:a16="http://schemas.microsoft.com/office/drawing/2014/main" id="{A06522AA-CB3C-F37A-A4C7-48088CD02A00}"/>
              </a:ext>
            </a:extLst>
          </p:cNvPr>
          <p:cNvPicPr>
            <a:picLocks noChangeAspect="1"/>
          </p:cNvPicPr>
          <p:nvPr/>
        </p:nvPicPr>
        <p:blipFill>
          <a:blip r:embed="rId3"/>
          <a:stretch>
            <a:fillRect/>
          </a:stretch>
        </p:blipFill>
        <p:spPr>
          <a:xfrm>
            <a:off x="4178851" y="457198"/>
            <a:ext cx="3574026" cy="2590801"/>
          </a:xfrm>
          <a:prstGeom prst="rect">
            <a:avLst/>
          </a:prstGeom>
        </p:spPr>
      </p:pic>
      <p:pic>
        <p:nvPicPr>
          <p:cNvPr id="16386" name="Picture 2" descr="C:\Users\PRINCIPAL_ETC_GZB\Pictures\ई८.png"/>
          <p:cNvPicPr>
            <a:picLocks noChangeAspect="1" noChangeArrowheads="1"/>
          </p:cNvPicPr>
          <p:nvPr/>
        </p:nvPicPr>
        <p:blipFill>
          <a:blip r:embed="rId4"/>
          <a:srcRect/>
          <a:stretch>
            <a:fillRect/>
          </a:stretch>
        </p:blipFill>
        <p:spPr bwMode="auto">
          <a:xfrm>
            <a:off x="82550" y="441325"/>
            <a:ext cx="4095750" cy="2600325"/>
          </a:xfrm>
          <a:prstGeom prst="rect">
            <a:avLst/>
          </a:prstGeom>
          <a:noFill/>
        </p:spPr>
      </p:pic>
    </p:spTree>
    <p:extLst>
      <p:ext uri="{BB962C8B-B14F-4D97-AF65-F5344CB8AC3E}">
        <p14:creationId xmlns="" xmlns:p14="http://schemas.microsoft.com/office/powerpoint/2010/main" val="1797667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5121A6C-73D4-CC28-9AFC-E25CC402E222}"/>
            </a:ext>
          </a:extLst>
        </p:cNvPr>
        <p:cNvGrpSpPr/>
        <p:nvPr/>
      </p:nvGrpSpPr>
      <p:grpSpPr>
        <a:xfrm>
          <a:off x="0" y="0"/>
          <a:ext cx="0" cy="0"/>
          <a:chOff x="0" y="0"/>
          <a:chExt cx="0" cy="0"/>
        </a:xfrm>
      </p:grpSpPr>
      <p:sp>
        <p:nvSpPr>
          <p:cNvPr id="11" name="TextBox 10">
            <a:extLst>
              <a:ext uri="{FF2B5EF4-FFF2-40B4-BE49-F238E27FC236}">
                <a16:creationId xmlns="" xmlns:a16="http://schemas.microsoft.com/office/drawing/2014/main" id="{302F9E67-6FA4-7581-FFD6-B25FCFF01C88}"/>
              </a:ext>
            </a:extLst>
          </p:cNvPr>
          <p:cNvSpPr txBox="1"/>
          <p:nvPr/>
        </p:nvSpPr>
        <p:spPr>
          <a:xfrm>
            <a:off x="6222569" y="999642"/>
            <a:ext cx="2921430" cy="1415772"/>
          </a:xfrm>
          <a:prstGeom prst="rect">
            <a:avLst/>
          </a:prstGeom>
          <a:noFill/>
        </p:spPr>
        <p:txBody>
          <a:bodyPr wrap="square" rtlCol="0">
            <a:spAutoFit/>
          </a:bodyPr>
          <a:lstStyle/>
          <a:p>
            <a:r>
              <a:rPr lang="en-US" sz="1600" dirty="0">
                <a:solidFill>
                  <a:srgbClr val="00B0F0"/>
                </a:solidFill>
              </a:rPr>
              <a:t>Graphical Analysis:</a:t>
            </a:r>
          </a:p>
          <a:p>
            <a:pPr marL="285750" indent="-285750">
              <a:buFont typeface="Wingdings" panose="05000000000000000000" pitchFamily="2" charset="2"/>
              <a:buChar char="§"/>
            </a:pPr>
            <a:r>
              <a:rPr lang="en-IN" dirty="0"/>
              <a:t>CLI analysed BFT, BPT, caution order, abrupt braking &amp; signal late off etc. in the SPM graph and matched with the pocket diary of LP.</a:t>
            </a:r>
          </a:p>
        </p:txBody>
      </p:sp>
      <p:sp>
        <p:nvSpPr>
          <p:cNvPr id="12" name="Title 2">
            <a:extLst>
              <a:ext uri="{FF2B5EF4-FFF2-40B4-BE49-F238E27FC236}">
                <a16:creationId xmlns="" xmlns:a16="http://schemas.microsoft.com/office/drawing/2014/main" id="{48256B63-D9BD-F280-B43F-24327A8DBE0F}"/>
              </a:ext>
            </a:extLst>
          </p:cNvPr>
          <p:cNvSpPr txBox="1">
            <a:spLocks/>
          </p:cNvSpPr>
          <p:nvPr/>
        </p:nvSpPr>
        <p:spPr>
          <a:xfrm>
            <a:off x="1722895" y="82334"/>
            <a:ext cx="5698210" cy="37486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r>
              <a:rPr lang="en-US" sz="2000" dirty="0">
                <a:solidFill>
                  <a:srgbClr val="FF0000"/>
                </a:solidFill>
              </a:rPr>
              <a:t>SPM Data Analysis LKO (Sample-08)</a:t>
            </a:r>
            <a:endParaRPr lang="en-IN" sz="2000" dirty="0">
              <a:solidFill>
                <a:srgbClr val="FF0000"/>
              </a:solidFill>
            </a:endParaRPr>
          </a:p>
        </p:txBody>
      </p:sp>
      <p:pic>
        <p:nvPicPr>
          <p:cNvPr id="3" name="Picture 2">
            <a:extLst>
              <a:ext uri="{FF2B5EF4-FFF2-40B4-BE49-F238E27FC236}">
                <a16:creationId xmlns="" xmlns:a16="http://schemas.microsoft.com/office/drawing/2014/main" id="{34D7283F-80C4-201D-0C51-363397C89F54}"/>
              </a:ext>
            </a:extLst>
          </p:cNvPr>
          <p:cNvPicPr>
            <a:picLocks noChangeAspect="1"/>
          </p:cNvPicPr>
          <p:nvPr/>
        </p:nvPicPr>
        <p:blipFill>
          <a:blip r:embed="rId2"/>
          <a:stretch>
            <a:fillRect/>
          </a:stretch>
        </p:blipFill>
        <p:spPr>
          <a:xfrm>
            <a:off x="107260" y="575001"/>
            <a:ext cx="6143204" cy="4237223"/>
          </a:xfrm>
          <a:prstGeom prst="rect">
            <a:avLst/>
          </a:prstGeom>
        </p:spPr>
      </p:pic>
    </p:spTree>
    <p:extLst>
      <p:ext uri="{BB962C8B-B14F-4D97-AF65-F5344CB8AC3E}">
        <p14:creationId xmlns="" xmlns:p14="http://schemas.microsoft.com/office/powerpoint/2010/main" val="19395728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13" y="400050"/>
            <a:ext cx="7772400" cy="2819944"/>
          </a:xfrm>
        </p:spPr>
        <p:txBody>
          <a:bodyPr/>
          <a:lstStyle/>
          <a:p>
            <a:r>
              <a:rPr lang="en-US" sz="4400" dirty="0" smtClean="0">
                <a:solidFill>
                  <a:srgbClr val="00B0F0"/>
                </a:solidFill>
              </a:rPr>
              <a:t>CASE STUDY-9</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DF9F3AA-BDAF-5EAF-936B-DC809DD358E3}"/>
            </a:ext>
          </a:extLst>
        </p:cNvPr>
        <p:cNvGrpSpPr/>
        <p:nvPr/>
      </p:nvGrpSpPr>
      <p:grpSpPr>
        <a:xfrm>
          <a:off x="0" y="0"/>
          <a:ext cx="0" cy="0"/>
          <a:chOff x="0" y="0"/>
          <a:chExt cx="0" cy="0"/>
        </a:xfrm>
      </p:grpSpPr>
      <p:sp>
        <p:nvSpPr>
          <p:cNvPr id="3" name="Title 2">
            <a:extLst>
              <a:ext uri="{FF2B5EF4-FFF2-40B4-BE49-F238E27FC236}">
                <a16:creationId xmlns="" xmlns:a16="http://schemas.microsoft.com/office/drawing/2014/main" id="{09C01ECA-936A-B98F-6B4E-C112D428B369}"/>
              </a:ext>
            </a:extLst>
          </p:cNvPr>
          <p:cNvSpPr>
            <a:spLocks noGrp="1"/>
          </p:cNvSpPr>
          <p:nvPr>
            <p:ph type="title"/>
          </p:nvPr>
        </p:nvSpPr>
        <p:spPr>
          <a:xfrm>
            <a:off x="1722895" y="82334"/>
            <a:ext cx="5698210" cy="374865"/>
          </a:xfrm>
        </p:spPr>
        <p:txBody>
          <a:bodyPr>
            <a:noAutofit/>
          </a:bodyPr>
          <a:lstStyle/>
          <a:p>
            <a:r>
              <a:rPr lang="en-US" sz="2000" dirty="0">
                <a:solidFill>
                  <a:srgbClr val="FF0000"/>
                </a:solidFill>
              </a:rPr>
              <a:t>SPM Data </a:t>
            </a:r>
            <a:r>
              <a:rPr lang="en-US" sz="2000" dirty="0" smtClean="0">
                <a:solidFill>
                  <a:srgbClr val="FF0000"/>
                </a:solidFill>
              </a:rPr>
              <a:t>Analysis</a:t>
            </a:r>
            <a:r>
              <a:rPr lang="hi-IN" sz="2000" dirty="0" smtClean="0">
                <a:solidFill>
                  <a:srgbClr val="FF0000"/>
                </a:solidFill>
              </a:rPr>
              <a:t>-9</a:t>
            </a:r>
            <a:r>
              <a:rPr lang="en-US" sz="2000" dirty="0" smtClean="0">
                <a:solidFill>
                  <a:srgbClr val="FF0000"/>
                </a:solidFill>
              </a:rPr>
              <a:t> </a:t>
            </a:r>
            <a:r>
              <a:rPr lang="hi-IN" sz="2000" dirty="0" smtClean="0">
                <a:solidFill>
                  <a:srgbClr val="FF0000"/>
                </a:solidFill>
              </a:rPr>
              <a:t>(</a:t>
            </a:r>
            <a:r>
              <a:rPr lang="en-US" sz="2000" dirty="0" smtClean="0">
                <a:solidFill>
                  <a:srgbClr val="FF0000"/>
                </a:solidFill>
              </a:rPr>
              <a:t>LKO</a:t>
            </a:r>
            <a:r>
              <a:rPr lang="hi-IN" sz="2000" dirty="0" smtClean="0">
                <a:solidFill>
                  <a:srgbClr val="FF0000"/>
                </a:solidFill>
              </a:rPr>
              <a:t>)</a:t>
            </a:r>
            <a:endParaRPr lang="en-IN" sz="2000" dirty="0">
              <a:solidFill>
                <a:srgbClr val="FF0000"/>
              </a:solidFill>
            </a:endParaRPr>
          </a:p>
        </p:txBody>
      </p:sp>
      <p:sp>
        <p:nvSpPr>
          <p:cNvPr id="10" name="TextBox 9">
            <a:extLst>
              <a:ext uri="{FF2B5EF4-FFF2-40B4-BE49-F238E27FC236}">
                <a16:creationId xmlns="" xmlns:a16="http://schemas.microsoft.com/office/drawing/2014/main" id="{F7D5FAB0-3AFF-BE52-BCD7-BEB4DF34235F}"/>
              </a:ext>
            </a:extLst>
          </p:cNvPr>
          <p:cNvSpPr txBox="1"/>
          <p:nvPr/>
        </p:nvSpPr>
        <p:spPr>
          <a:xfrm>
            <a:off x="5290088" y="2335504"/>
            <a:ext cx="3487117" cy="769441"/>
          </a:xfrm>
          <a:prstGeom prst="rect">
            <a:avLst/>
          </a:prstGeom>
          <a:noFill/>
        </p:spPr>
        <p:txBody>
          <a:bodyPr wrap="square" rtlCol="0">
            <a:spAutoFit/>
          </a:bodyPr>
          <a:lstStyle/>
          <a:p>
            <a:r>
              <a:rPr lang="en-US" sz="1600" dirty="0">
                <a:solidFill>
                  <a:srgbClr val="FF0000"/>
                </a:solidFill>
              </a:rPr>
              <a:t>SPM Software analysis:</a:t>
            </a:r>
          </a:p>
          <a:p>
            <a:pPr marL="285750" indent="-285750">
              <a:buFont typeface="Wingdings" panose="05000000000000000000" pitchFamily="2" charset="2"/>
              <a:buChar char="§"/>
            </a:pPr>
            <a:r>
              <a:rPr lang="en-US" dirty="0">
                <a:solidFill>
                  <a:schemeClr val="tx1"/>
                </a:solidFill>
              </a:rPr>
              <a:t>Abrupt braking</a:t>
            </a:r>
          </a:p>
          <a:p>
            <a:pPr marL="285750" indent="-285750">
              <a:buFont typeface="Wingdings" panose="05000000000000000000" pitchFamily="2" charset="2"/>
              <a:buChar char="§"/>
            </a:pPr>
            <a:r>
              <a:rPr lang="en-US" dirty="0">
                <a:solidFill>
                  <a:schemeClr val="tx1"/>
                </a:solidFill>
              </a:rPr>
              <a:t>Poor Running.</a:t>
            </a:r>
          </a:p>
        </p:txBody>
      </p:sp>
      <p:sp>
        <p:nvSpPr>
          <p:cNvPr id="11" name="TextBox 10">
            <a:extLst>
              <a:ext uri="{FF2B5EF4-FFF2-40B4-BE49-F238E27FC236}">
                <a16:creationId xmlns="" xmlns:a16="http://schemas.microsoft.com/office/drawing/2014/main" id="{516D7DB2-6606-5ABE-2226-AFC5F2514B1F}"/>
              </a:ext>
            </a:extLst>
          </p:cNvPr>
          <p:cNvSpPr txBox="1"/>
          <p:nvPr/>
        </p:nvSpPr>
        <p:spPr>
          <a:xfrm>
            <a:off x="5486998" y="3137734"/>
            <a:ext cx="3502618" cy="1292662"/>
          </a:xfrm>
          <a:prstGeom prst="rect">
            <a:avLst/>
          </a:prstGeom>
          <a:noFill/>
        </p:spPr>
        <p:txBody>
          <a:bodyPr wrap="square" rtlCol="0">
            <a:spAutoFit/>
          </a:bodyPr>
          <a:lstStyle/>
          <a:p>
            <a:r>
              <a:rPr lang="en-US" sz="1200" dirty="0">
                <a:solidFill>
                  <a:srgbClr val="00B0F0"/>
                </a:solidFill>
              </a:rPr>
              <a:t>CLI Analysis report:</a:t>
            </a:r>
          </a:p>
          <a:p>
            <a:pPr marL="285750" indent="-285750">
              <a:buFont typeface="Wingdings" panose="05000000000000000000" pitchFamily="2" charset="2"/>
              <a:buChar char="ü"/>
            </a:pPr>
            <a:r>
              <a:rPr lang="en-US" sz="1100" dirty="0"/>
              <a:t>LP applied emergency brake to avoid CRO at 06.26.16 hrs. </a:t>
            </a:r>
          </a:p>
          <a:p>
            <a:pPr marL="285750" indent="-285750">
              <a:buFont typeface="Wingdings" panose="05000000000000000000" pitchFamily="2" charset="2"/>
              <a:buChar char="ü"/>
            </a:pPr>
            <a:r>
              <a:rPr lang="en-US" sz="1100" dirty="0"/>
              <a:t>Due to unscheduled stoppages and signal late of poor running was reported by software. </a:t>
            </a:r>
          </a:p>
          <a:p>
            <a:pPr marL="285750" indent="-285750">
              <a:buFont typeface="Wingdings" panose="05000000000000000000" pitchFamily="2" charset="2"/>
              <a:buChar char="ü"/>
            </a:pPr>
            <a:r>
              <a:rPr lang="en-US" sz="1100" dirty="0"/>
              <a:t>Rest other parameters were Ok.</a:t>
            </a:r>
          </a:p>
          <a:p>
            <a:endParaRPr lang="en-IN" sz="1100" dirty="0"/>
          </a:p>
        </p:txBody>
      </p:sp>
      <p:pic>
        <p:nvPicPr>
          <p:cNvPr id="9" name="Picture 8">
            <a:extLst>
              <a:ext uri="{FF2B5EF4-FFF2-40B4-BE49-F238E27FC236}">
                <a16:creationId xmlns="" xmlns:a16="http://schemas.microsoft.com/office/drawing/2014/main" id="{7972550C-26D3-764A-2D34-4EC2B10C986C}"/>
              </a:ext>
            </a:extLst>
          </p:cNvPr>
          <p:cNvPicPr>
            <a:picLocks noChangeAspect="1"/>
          </p:cNvPicPr>
          <p:nvPr/>
        </p:nvPicPr>
        <p:blipFill>
          <a:blip r:embed="rId2"/>
          <a:srcRect t="5345" r="784"/>
          <a:stretch/>
        </p:blipFill>
        <p:spPr>
          <a:xfrm>
            <a:off x="0" y="3236408"/>
            <a:ext cx="5388609" cy="1628098"/>
          </a:xfrm>
          <a:prstGeom prst="rect">
            <a:avLst/>
          </a:prstGeom>
        </p:spPr>
      </p:pic>
      <p:pic>
        <p:nvPicPr>
          <p:cNvPr id="13" name="Picture 12">
            <a:extLst>
              <a:ext uri="{FF2B5EF4-FFF2-40B4-BE49-F238E27FC236}">
                <a16:creationId xmlns="" xmlns:a16="http://schemas.microsoft.com/office/drawing/2014/main" id="{E47001EE-04DD-2327-CC36-D992648C7170}"/>
              </a:ext>
            </a:extLst>
          </p:cNvPr>
          <p:cNvPicPr>
            <a:picLocks noChangeAspect="1"/>
          </p:cNvPicPr>
          <p:nvPr/>
        </p:nvPicPr>
        <p:blipFill>
          <a:blip r:embed="rId3"/>
          <a:stretch>
            <a:fillRect/>
          </a:stretch>
        </p:blipFill>
        <p:spPr>
          <a:xfrm>
            <a:off x="4383497" y="457199"/>
            <a:ext cx="4264558" cy="1574894"/>
          </a:xfrm>
          <a:prstGeom prst="rect">
            <a:avLst/>
          </a:prstGeom>
        </p:spPr>
      </p:pic>
      <p:pic>
        <p:nvPicPr>
          <p:cNvPr id="13313" name="Picture 1"/>
          <p:cNvPicPr>
            <a:picLocks noChangeAspect="1" noChangeArrowheads="1"/>
          </p:cNvPicPr>
          <p:nvPr/>
        </p:nvPicPr>
        <p:blipFill>
          <a:blip r:embed="rId4"/>
          <a:srcRect/>
          <a:stretch>
            <a:fillRect/>
          </a:stretch>
        </p:blipFill>
        <p:spPr bwMode="auto">
          <a:xfrm>
            <a:off x="0" y="641350"/>
            <a:ext cx="4406900" cy="2514600"/>
          </a:xfrm>
          <a:prstGeom prst="rect">
            <a:avLst/>
          </a:prstGeom>
          <a:noFill/>
          <a:ln w="9525">
            <a:noFill/>
            <a:miter lim="800000"/>
            <a:headEnd/>
            <a:tailEnd/>
          </a:ln>
          <a:effectLst/>
        </p:spPr>
      </p:pic>
    </p:spTree>
    <p:extLst>
      <p:ext uri="{BB962C8B-B14F-4D97-AF65-F5344CB8AC3E}">
        <p14:creationId xmlns="" xmlns:p14="http://schemas.microsoft.com/office/powerpoint/2010/main" val="7783988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E6165FF-1E21-16A9-08A2-62A94F9C76C7}"/>
            </a:ext>
          </a:extLst>
        </p:cNvPr>
        <p:cNvGrpSpPr/>
        <p:nvPr/>
      </p:nvGrpSpPr>
      <p:grpSpPr>
        <a:xfrm>
          <a:off x="0" y="0"/>
          <a:ext cx="0" cy="0"/>
          <a:chOff x="0" y="0"/>
          <a:chExt cx="0" cy="0"/>
        </a:xfrm>
      </p:grpSpPr>
      <p:sp>
        <p:nvSpPr>
          <p:cNvPr id="11" name="TextBox 10">
            <a:extLst>
              <a:ext uri="{FF2B5EF4-FFF2-40B4-BE49-F238E27FC236}">
                <a16:creationId xmlns="" xmlns:a16="http://schemas.microsoft.com/office/drawing/2014/main" id="{2E94113D-4DB6-0E4E-0AA4-35BC15FCF723}"/>
              </a:ext>
            </a:extLst>
          </p:cNvPr>
          <p:cNvSpPr txBox="1"/>
          <p:nvPr/>
        </p:nvSpPr>
        <p:spPr>
          <a:xfrm>
            <a:off x="6222569" y="999642"/>
            <a:ext cx="2921430" cy="1415772"/>
          </a:xfrm>
          <a:prstGeom prst="rect">
            <a:avLst/>
          </a:prstGeom>
          <a:noFill/>
        </p:spPr>
        <p:txBody>
          <a:bodyPr wrap="square" rtlCol="0">
            <a:spAutoFit/>
          </a:bodyPr>
          <a:lstStyle/>
          <a:p>
            <a:r>
              <a:rPr lang="en-US" sz="1600" dirty="0">
                <a:solidFill>
                  <a:srgbClr val="00B0F0"/>
                </a:solidFill>
              </a:rPr>
              <a:t>Graphical Analysis:</a:t>
            </a:r>
          </a:p>
          <a:p>
            <a:pPr marL="285750" indent="-285750">
              <a:buFont typeface="Wingdings" panose="05000000000000000000" pitchFamily="2" charset="2"/>
              <a:buChar char="§"/>
            </a:pPr>
            <a:r>
              <a:rPr lang="en-IN" dirty="0"/>
              <a:t>CLI analysed BFT, BPT, caution order, abrupt braking &amp; signal late off etc. in the SPM graph and matched with the pocket diary of LP.</a:t>
            </a:r>
          </a:p>
        </p:txBody>
      </p:sp>
      <p:sp>
        <p:nvSpPr>
          <p:cNvPr id="12" name="Title 2">
            <a:extLst>
              <a:ext uri="{FF2B5EF4-FFF2-40B4-BE49-F238E27FC236}">
                <a16:creationId xmlns="" xmlns:a16="http://schemas.microsoft.com/office/drawing/2014/main" id="{29C77F69-E81D-147F-EC02-07B9E689E0BA}"/>
              </a:ext>
            </a:extLst>
          </p:cNvPr>
          <p:cNvSpPr txBox="1">
            <a:spLocks/>
          </p:cNvSpPr>
          <p:nvPr/>
        </p:nvSpPr>
        <p:spPr>
          <a:xfrm>
            <a:off x="1722895" y="82334"/>
            <a:ext cx="5698210" cy="37486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r>
              <a:rPr lang="en-US" sz="2000" dirty="0">
                <a:solidFill>
                  <a:srgbClr val="FF0000"/>
                </a:solidFill>
              </a:rPr>
              <a:t>SPM Data Analysis LKO (Sample-09)</a:t>
            </a:r>
            <a:endParaRPr lang="en-IN" sz="2000" dirty="0">
              <a:solidFill>
                <a:srgbClr val="FF0000"/>
              </a:solidFill>
            </a:endParaRPr>
          </a:p>
        </p:txBody>
      </p:sp>
      <p:pic>
        <p:nvPicPr>
          <p:cNvPr id="4" name="Picture 3">
            <a:extLst>
              <a:ext uri="{FF2B5EF4-FFF2-40B4-BE49-F238E27FC236}">
                <a16:creationId xmlns="" xmlns:a16="http://schemas.microsoft.com/office/drawing/2014/main" id="{ADE18100-0C1A-335B-F29B-2F52A181B82E}"/>
              </a:ext>
            </a:extLst>
          </p:cNvPr>
          <p:cNvPicPr>
            <a:picLocks noChangeAspect="1"/>
          </p:cNvPicPr>
          <p:nvPr/>
        </p:nvPicPr>
        <p:blipFill>
          <a:blip r:embed="rId2"/>
          <a:stretch>
            <a:fillRect/>
          </a:stretch>
        </p:blipFill>
        <p:spPr>
          <a:xfrm>
            <a:off x="0" y="746434"/>
            <a:ext cx="6060136" cy="3035152"/>
          </a:xfrm>
          <a:prstGeom prst="rect">
            <a:avLst/>
          </a:prstGeom>
        </p:spPr>
      </p:pic>
    </p:spTree>
    <p:extLst>
      <p:ext uri="{BB962C8B-B14F-4D97-AF65-F5344CB8AC3E}">
        <p14:creationId xmlns="" xmlns:p14="http://schemas.microsoft.com/office/powerpoint/2010/main" val="35882506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13" y="400049"/>
            <a:ext cx="7772400" cy="2976699"/>
          </a:xfrm>
        </p:spPr>
        <p:txBody>
          <a:bodyPr>
            <a:normAutofit/>
          </a:bodyPr>
          <a:lstStyle/>
          <a:p>
            <a:r>
              <a:rPr lang="en-US" sz="4400" dirty="0" smtClean="0">
                <a:solidFill>
                  <a:srgbClr val="002060"/>
                </a:solidFill>
              </a:rPr>
              <a:t>CASE STUDY-10</a:t>
            </a:r>
            <a:br>
              <a:rPr lang="en-US" sz="4400" dirty="0" smtClean="0">
                <a:solidFill>
                  <a:srgbClr val="002060"/>
                </a:solidFill>
              </a:rPr>
            </a:b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0A014E35-7736-5040-C4B3-0DE91B280120}"/>
              </a:ext>
            </a:extLst>
          </p:cNvPr>
          <p:cNvSpPr>
            <a:spLocks noGrp="1"/>
          </p:cNvSpPr>
          <p:nvPr>
            <p:ph type="title"/>
          </p:nvPr>
        </p:nvSpPr>
        <p:spPr>
          <a:xfrm>
            <a:off x="1722895" y="82335"/>
            <a:ext cx="5698210" cy="330416"/>
          </a:xfrm>
        </p:spPr>
        <p:txBody>
          <a:bodyPr>
            <a:noAutofit/>
          </a:bodyPr>
          <a:lstStyle/>
          <a:p>
            <a:r>
              <a:rPr lang="en-US" sz="2000" dirty="0">
                <a:solidFill>
                  <a:srgbClr val="FF0000"/>
                </a:solidFill>
              </a:rPr>
              <a:t>SPM Data </a:t>
            </a:r>
            <a:r>
              <a:rPr lang="en-US" sz="2000" dirty="0" smtClean="0">
                <a:solidFill>
                  <a:srgbClr val="FF0000"/>
                </a:solidFill>
              </a:rPr>
              <a:t>Analysis</a:t>
            </a:r>
            <a:r>
              <a:rPr lang="hi-IN" sz="2000" dirty="0" smtClean="0">
                <a:solidFill>
                  <a:srgbClr val="FF0000"/>
                </a:solidFill>
              </a:rPr>
              <a:t> </a:t>
            </a:r>
            <a:r>
              <a:rPr lang="hi-IN" sz="2000" dirty="0" smtClean="0">
                <a:solidFill>
                  <a:srgbClr val="FF0000"/>
                </a:solidFill>
              </a:rPr>
              <a:t>– 1 </a:t>
            </a:r>
            <a:r>
              <a:rPr lang="en-US" sz="2000" dirty="0" smtClean="0">
                <a:solidFill>
                  <a:srgbClr val="FF0000"/>
                </a:solidFill>
              </a:rPr>
              <a:t> </a:t>
            </a:r>
            <a:r>
              <a:rPr lang="hi-IN" sz="2000" dirty="0" smtClean="0">
                <a:solidFill>
                  <a:srgbClr val="FF0000"/>
                </a:solidFill>
              </a:rPr>
              <a:t>(</a:t>
            </a:r>
            <a:r>
              <a:rPr lang="en-US" sz="2000" dirty="0" smtClean="0">
                <a:solidFill>
                  <a:srgbClr val="FF0000"/>
                </a:solidFill>
              </a:rPr>
              <a:t>LKO)</a:t>
            </a:r>
            <a:endParaRPr lang="en-IN" sz="2000" dirty="0">
              <a:solidFill>
                <a:srgbClr val="FF0000"/>
              </a:solidFill>
            </a:endParaRPr>
          </a:p>
        </p:txBody>
      </p:sp>
      <p:pic>
        <p:nvPicPr>
          <p:cNvPr id="9" name="Picture 8">
            <a:extLst>
              <a:ext uri="{FF2B5EF4-FFF2-40B4-BE49-F238E27FC236}">
                <a16:creationId xmlns="" xmlns:a16="http://schemas.microsoft.com/office/drawing/2014/main" id="{A653FDA4-C0BF-CC37-2C47-6BD1190EDBA9}"/>
              </a:ext>
            </a:extLst>
          </p:cNvPr>
          <p:cNvPicPr>
            <a:picLocks noChangeAspect="1"/>
          </p:cNvPicPr>
          <p:nvPr/>
        </p:nvPicPr>
        <p:blipFill>
          <a:blip r:embed="rId3"/>
          <a:stretch>
            <a:fillRect/>
          </a:stretch>
        </p:blipFill>
        <p:spPr>
          <a:xfrm>
            <a:off x="323850" y="2876550"/>
            <a:ext cx="4724400" cy="2139950"/>
          </a:xfrm>
          <a:prstGeom prst="rect">
            <a:avLst/>
          </a:prstGeom>
        </p:spPr>
      </p:pic>
      <p:sp>
        <p:nvSpPr>
          <p:cNvPr id="10" name="TextBox 9">
            <a:extLst>
              <a:ext uri="{FF2B5EF4-FFF2-40B4-BE49-F238E27FC236}">
                <a16:creationId xmlns="" xmlns:a16="http://schemas.microsoft.com/office/drawing/2014/main" id="{AF953CD1-4A8C-76DF-5085-14EEA910CC2F}"/>
              </a:ext>
            </a:extLst>
          </p:cNvPr>
          <p:cNvSpPr txBox="1"/>
          <p:nvPr/>
        </p:nvSpPr>
        <p:spPr>
          <a:xfrm>
            <a:off x="5251450" y="2519703"/>
            <a:ext cx="3597759" cy="769441"/>
          </a:xfrm>
          <a:prstGeom prst="rect">
            <a:avLst/>
          </a:prstGeom>
          <a:noFill/>
        </p:spPr>
        <p:txBody>
          <a:bodyPr wrap="square" rtlCol="0">
            <a:spAutoFit/>
          </a:bodyPr>
          <a:lstStyle/>
          <a:p>
            <a:r>
              <a:rPr lang="en-US" sz="1600" u="sng" dirty="0">
                <a:solidFill>
                  <a:srgbClr val="FF0000"/>
                </a:solidFill>
              </a:rPr>
              <a:t>SPM Software </a:t>
            </a:r>
            <a:r>
              <a:rPr lang="hi-IN" sz="1600" u="sng" dirty="0" smtClean="0">
                <a:solidFill>
                  <a:srgbClr val="FF0000"/>
                </a:solidFill>
              </a:rPr>
              <a:t>A</a:t>
            </a:r>
            <a:r>
              <a:rPr lang="en-US" sz="1600" u="sng" dirty="0" err="1" smtClean="0">
                <a:solidFill>
                  <a:srgbClr val="FF0000"/>
                </a:solidFill>
              </a:rPr>
              <a:t>nalysis</a:t>
            </a:r>
            <a:r>
              <a:rPr lang="en-US" sz="1600" dirty="0">
                <a:solidFill>
                  <a:srgbClr val="FF0000"/>
                </a:solidFill>
              </a:rPr>
              <a:t>:</a:t>
            </a:r>
          </a:p>
          <a:p>
            <a:pPr marL="285750" indent="-285750">
              <a:buFont typeface="Wingdings" panose="05000000000000000000" pitchFamily="2" charset="2"/>
              <a:buChar char="§"/>
            </a:pPr>
            <a:r>
              <a:rPr lang="en-US" dirty="0">
                <a:solidFill>
                  <a:schemeClr val="tx1"/>
                </a:solidFill>
              </a:rPr>
              <a:t>Late </a:t>
            </a:r>
            <a:r>
              <a:rPr lang="hi-IN" dirty="0" smtClean="0">
                <a:solidFill>
                  <a:schemeClr val="tx1"/>
                </a:solidFill>
              </a:rPr>
              <a:t>C</a:t>
            </a:r>
            <a:r>
              <a:rPr lang="en-US" dirty="0" err="1" smtClean="0">
                <a:solidFill>
                  <a:schemeClr val="tx1"/>
                </a:solidFill>
              </a:rPr>
              <a:t>ontrolling</a:t>
            </a:r>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Abrupt </a:t>
            </a:r>
            <a:r>
              <a:rPr lang="hi-IN" dirty="0" smtClean="0">
                <a:solidFill>
                  <a:schemeClr val="tx1"/>
                </a:solidFill>
              </a:rPr>
              <a:t>B</a:t>
            </a:r>
            <a:r>
              <a:rPr lang="en-US" dirty="0" smtClean="0">
                <a:solidFill>
                  <a:schemeClr val="tx1"/>
                </a:solidFill>
              </a:rPr>
              <a:t>raking</a:t>
            </a:r>
            <a:r>
              <a:rPr lang="en-US" dirty="0">
                <a:solidFill>
                  <a:schemeClr val="tx1"/>
                </a:solidFill>
              </a:rPr>
              <a:t>. </a:t>
            </a:r>
            <a:endParaRPr lang="en-IN" dirty="0">
              <a:solidFill>
                <a:schemeClr val="tx1"/>
              </a:solidFill>
            </a:endParaRPr>
          </a:p>
        </p:txBody>
      </p:sp>
      <p:sp>
        <p:nvSpPr>
          <p:cNvPr id="11" name="TextBox 10">
            <a:extLst>
              <a:ext uri="{FF2B5EF4-FFF2-40B4-BE49-F238E27FC236}">
                <a16:creationId xmlns="" xmlns:a16="http://schemas.microsoft.com/office/drawing/2014/main" id="{095B24F7-2217-F26F-6140-38635D992E4A}"/>
              </a:ext>
            </a:extLst>
          </p:cNvPr>
          <p:cNvSpPr txBox="1"/>
          <p:nvPr/>
        </p:nvSpPr>
        <p:spPr>
          <a:xfrm>
            <a:off x="5226050" y="3296841"/>
            <a:ext cx="3445035" cy="1631216"/>
          </a:xfrm>
          <a:prstGeom prst="rect">
            <a:avLst/>
          </a:prstGeom>
          <a:noFill/>
        </p:spPr>
        <p:txBody>
          <a:bodyPr wrap="square" rtlCol="0">
            <a:spAutoFit/>
          </a:bodyPr>
          <a:lstStyle/>
          <a:p>
            <a:r>
              <a:rPr lang="en-US" sz="1600" dirty="0">
                <a:solidFill>
                  <a:srgbClr val="00B0F0"/>
                </a:solidFill>
              </a:rPr>
              <a:t>CLI Analysis report:</a:t>
            </a:r>
          </a:p>
          <a:p>
            <a:pPr marL="285750" indent="-285750">
              <a:buFont typeface="Wingdings" panose="05000000000000000000" pitchFamily="2" charset="2"/>
              <a:buChar char="ü"/>
            </a:pPr>
            <a:r>
              <a:rPr lang="en-US" dirty="0"/>
              <a:t>Late controlling and abrupt braking was detected due to LP applied emergency brake since CRO occurred at KM no. 867/30-25 at mentioned time. </a:t>
            </a:r>
          </a:p>
          <a:p>
            <a:pPr marL="285750" indent="-285750">
              <a:buFont typeface="Wingdings" panose="05000000000000000000" pitchFamily="2" charset="2"/>
              <a:buChar char="ü"/>
            </a:pPr>
            <a:r>
              <a:rPr lang="en-US" dirty="0"/>
              <a:t>Rest other parameters were Ok</a:t>
            </a:r>
            <a:r>
              <a:rPr lang="en-US" dirty="0" smtClean="0"/>
              <a:t>.</a:t>
            </a:r>
            <a:endParaRPr lang="en-IN" dirty="0"/>
          </a:p>
        </p:txBody>
      </p:sp>
      <p:pic>
        <p:nvPicPr>
          <p:cNvPr id="13" name="Picture 12">
            <a:extLst>
              <a:ext uri="{FF2B5EF4-FFF2-40B4-BE49-F238E27FC236}">
                <a16:creationId xmlns="" xmlns:a16="http://schemas.microsoft.com/office/drawing/2014/main" id="{6AC92BFE-C248-C712-4002-FB8BE4A27CF2}"/>
              </a:ext>
            </a:extLst>
          </p:cNvPr>
          <p:cNvPicPr>
            <a:picLocks noChangeAspect="1"/>
          </p:cNvPicPr>
          <p:nvPr/>
        </p:nvPicPr>
        <p:blipFill>
          <a:blip r:embed="rId4"/>
          <a:stretch>
            <a:fillRect/>
          </a:stretch>
        </p:blipFill>
        <p:spPr>
          <a:xfrm>
            <a:off x="5092700" y="444498"/>
            <a:ext cx="3879850" cy="2057401"/>
          </a:xfrm>
          <a:prstGeom prst="rect">
            <a:avLst/>
          </a:prstGeom>
        </p:spPr>
      </p:pic>
      <p:pic>
        <p:nvPicPr>
          <p:cNvPr id="1027" name="Picture 3" descr="C:\Users\PRINCIPAL_ETC_GZB\Pictures\PIC1.png"/>
          <p:cNvPicPr>
            <a:picLocks noChangeAspect="1" noChangeArrowheads="1"/>
          </p:cNvPicPr>
          <p:nvPr/>
        </p:nvPicPr>
        <p:blipFill>
          <a:blip r:embed="rId5"/>
          <a:srcRect/>
          <a:stretch>
            <a:fillRect/>
          </a:stretch>
        </p:blipFill>
        <p:spPr bwMode="auto">
          <a:xfrm>
            <a:off x="325438" y="444500"/>
            <a:ext cx="4716462" cy="2393950"/>
          </a:xfrm>
          <a:prstGeom prst="rect">
            <a:avLst/>
          </a:prstGeom>
          <a:noFill/>
        </p:spPr>
      </p:pic>
    </p:spTree>
    <p:extLst>
      <p:ext uri="{BB962C8B-B14F-4D97-AF65-F5344CB8AC3E}">
        <p14:creationId xmlns="" xmlns:p14="http://schemas.microsoft.com/office/powerpoint/2010/main" val="32330432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A5F616D-48DD-67AF-D4C8-0EFCB9A8B6FF}"/>
            </a:ext>
          </a:extLst>
        </p:cNvPr>
        <p:cNvGrpSpPr/>
        <p:nvPr/>
      </p:nvGrpSpPr>
      <p:grpSpPr>
        <a:xfrm>
          <a:off x="0" y="0"/>
          <a:ext cx="0" cy="0"/>
          <a:chOff x="0" y="0"/>
          <a:chExt cx="0" cy="0"/>
        </a:xfrm>
      </p:grpSpPr>
      <p:sp>
        <p:nvSpPr>
          <p:cNvPr id="3" name="Title 2">
            <a:extLst>
              <a:ext uri="{FF2B5EF4-FFF2-40B4-BE49-F238E27FC236}">
                <a16:creationId xmlns="" xmlns:a16="http://schemas.microsoft.com/office/drawing/2014/main" id="{8553C22F-464A-B53C-0623-EDFB11719FFB}"/>
              </a:ext>
            </a:extLst>
          </p:cNvPr>
          <p:cNvSpPr>
            <a:spLocks noGrp="1"/>
          </p:cNvSpPr>
          <p:nvPr>
            <p:ph type="title"/>
          </p:nvPr>
        </p:nvSpPr>
        <p:spPr>
          <a:xfrm>
            <a:off x="1722895" y="82334"/>
            <a:ext cx="5698210" cy="374865"/>
          </a:xfrm>
        </p:spPr>
        <p:txBody>
          <a:bodyPr>
            <a:noAutofit/>
          </a:bodyPr>
          <a:lstStyle/>
          <a:p>
            <a:r>
              <a:rPr lang="en-US" sz="2000" dirty="0">
                <a:solidFill>
                  <a:srgbClr val="FF0000"/>
                </a:solidFill>
              </a:rPr>
              <a:t>SPM Data </a:t>
            </a:r>
            <a:r>
              <a:rPr lang="en-US" sz="2000" dirty="0" smtClean="0">
                <a:solidFill>
                  <a:srgbClr val="FF0000"/>
                </a:solidFill>
              </a:rPr>
              <a:t>Analysis</a:t>
            </a:r>
            <a:r>
              <a:rPr lang="hi-IN" sz="2000" dirty="0" smtClean="0">
                <a:solidFill>
                  <a:srgbClr val="FF0000"/>
                </a:solidFill>
              </a:rPr>
              <a:t>-10</a:t>
            </a:r>
            <a:r>
              <a:rPr lang="en-US" sz="2000" dirty="0" smtClean="0">
                <a:solidFill>
                  <a:srgbClr val="FF0000"/>
                </a:solidFill>
              </a:rPr>
              <a:t> </a:t>
            </a:r>
            <a:r>
              <a:rPr lang="hi-IN" sz="2000" dirty="0" smtClean="0">
                <a:solidFill>
                  <a:srgbClr val="FF0000"/>
                </a:solidFill>
              </a:rPr>
              <a:t>(</a:t>
            </a:r>
            <a:r>
              <a:rPr lang="en-US" sz="2000" dirty="0" smtClean="0">
                <a:solidFill>
                  <a:srgbClr val="FF0000"/>
                </a:solidFill>
              </a:rPr>
              <a:t>LKO</a:t>
            </a:r>
            <a:r>
              <a:rPr lang="hi-IN" sz="2000" dirty="0" smtClean="0">
                <a:solidFill>
                  <a:srgbClr val="FF0000"/>
                </a:solidFill>
              </a:rPr>
              <a:t>)</a:t>
            </a:r>
            <a:endParaRPr lang="en-IN" sz="2000" dirty="0">
              <a:solidFill>
                <a:srgbClr val="FF0000"/>
              </a:solidFill>
            </a:endParaRPr>
          </a:p>
        </p:txBody>
      </p:sp>
      <p:sp>
        <p:nvSpPr>
          <p:cNvPr id="10" name="TextBox 9">
            <a:extLst>
              <a:ext uri="{FF2B5EF4-FFF2-40B4-BE49-F238E27FC236}">
                <a16:creationId xmlns="" xmlns:a16="http://schemas.microsoft.com/office/drawing/2014/main" id="{2FC7E623-B5D5-2C4E-2419-029BFDB4EE21}"/>
              </a:ext>
            </a:extLst>
          </p:cNvPr>
          <p:cNvSpPr txBox="1"/>
          <p:nvPr/>
        </p:nvSpPr>
        <p:spPr>
          <a:xfrm>
            <a:off x="5290088" y="2335504"/>
            <a:ext cx="3487117" cy="553998"/>
          </a:xfrm>
          <a:prstGeom prst="rect">
            <a:avLst/>
          </a:prstGeom>
          <a:noFill/>
        </p:spPr>
        <p:txBody>
          <a:bodyPr wrap="square" rtlCol="0">
            <a:spAutoFit/>
          </a:bodyPr>
          <a:lstStyle/>
          <a:p>
            <a:r>
              <a:rPr lang="en-US" sz="1600" dirty="0">
                <a:solidFill>
                  <a:srgbClr val="FF0000"/>
                </a:solidFill>
              </a:rPr>
              <a:t>SPM Software analysis:</a:t>
            </a:r>
          </a:p>
          <a:p>
            <a:pPr marL="285750" indent="-285750">
              <a:buFont typeface="Wingdings" panose="05000000000000000000" pitchFamily="2" charset="2"/>
              <a:buChar char="§"/>
            </a:pPr>
            <a:r>
              <a:rPr lang="en-US" dirty="0">
                <a:solidFill>
                  <a:schemeClr val="tx1"/>
                </a:solidFill>
              </a:rPr>
              <a:t>No abnormality was noticed.</a:t>
            </a:r>
          </a:p>
        </p:txBody>
      </p:sp>
      <p:sp>
        <p:nvSpPr>
          <p:cNvPr id="11" name="TextBox 10">
            <a:extLst>
              <a:ext uri="{FF2B5EF4-FFF2-40B4-BE49-F238E27FC236}">
                <a16:creationId xmlns="" xmlns:a16="http://schemas.microsoft.com/office/drawing/2014/main" id="{9AE5F261-4C3D-2600-66B9-086FD5FB7749}"/>
              </a:ext>
            </a:extLst>
          </p:cNvPr>
          <p:cNvSpPr txBox="1"/>
          <p:nvPr/>
        </p:nvSpPr>
        <p:spPr>
          <a:xfrm>
            <a:off x="5486998" y="3137734"/>
            <a:ext cx="3502618" cy="615553"/>
          </a:xfrm>
          <a:prstGeom prst="rect">
            <a:avLst/>
          </a:prstGeom>
          <a:noFill/>
        </p:spPr>
        <p:txBody>
          <a:bodyPr wrap="square" rtlCol="0">
            <a:spAutoFit/>
          </a:bodyPr>
          <a:lstStyle/>
          <a:p>
            <a:r>
              <a:rPr lang="en-US" sz="1200" dirty="0">
                <a:solidFill>
                  <a:srgbClr val="00B0F0"/>
                </a:solidFill>
              </a:rPr>
              <a:t>CLI Analysis report:</a:t>
            </a:r>
          </a:p>
          <a:p>
            <a:pPr marL="285750" indent="-285750">
              <a:buFont typeface="Wingdings" panose="05000000000000000000" pitchFamily="2" charset="2"/>
              <a:buChar char="ü"/>
            </a:pPr>
            <a:r>
              <a:rPr lang="en-US" sz="1100" dirty="0"/>
              <a:t>All parameters were Ok.</a:t>
            </a:r>
          </a:p>
          <a:p>
            <a:endParaRPr lang="en-IN" sz="1100" dirty="0"/>
          </a:p>
        </p:txBody>
      </p:sp>
      <p:pic>
        <p:nvPicPr>
          <p:cNvPr id="6" name="Picture 5">
            <a:extLst>
              <a:ext uri="{FF2B5EF4-FFF2-40B4-BE49-F238E27FC236}">
                <a16:creationId xmlns="" xmlns:a16="http://schemas.microsoft.com/office/drawing/2014/main" id="{B3DA1C05-F853-2D46-A8A8-129ECBE29601}"/>
              </a:ext>
            </a:extLst>
          </p:cNvPr>
          <p:cNvPicPr>
            <a:picLocks noChangeAspect="1"/>
          </p:cNvPicPr>
          <p:nvPr/>
        </p:nvPicPr>
        <p:blipFill>
          <a:blip r:embed="rId2"/>
          <a:srcRect l="505" t="1875"/>
          <a:stretch/>
        </p:blipFill>
        <p:spPr>
          <a:xfrm>
            <a:off x="47162" y="3301108"/>
            <a:ext cx="5369496" cy="1642723"/>
          </a:xfrm>
          <a:prstGeom prst="rect">
            <a:avLst/>
          </a:prstGeom>
        </p:spPr>
      </p:pic>
      <p:pic>
        <p:nvPicPr>
          <p:cNvPr id="8" name="Picture 7">
            <a:extLst>
              <a:ext uri="{FF2B5EF4-FFF2-40B4-BE49-F238E27FC236}">
                <a16:creationId xmlns="" xmlns:a16="http://schemas.microsoft.com/office/drawing/2014/main" id="{B73A7D68-2C1A-38A3-918F-0B8FB43589BC}"/>
              </a:ext>
            </a:extLst>
          </p:cNvPr>
          <p:cNvPicPr>
            <a:picLocks noChangeAspect="1"/>
          </p:cNvPicPr>
          <p:nvPr/>
        </p:nvPicPr>
        <p:blipFill>
          <a:blip r:embed="rId3"/>
          <a:stretch>
            <a:fillRect/>
          </a:stretch>
        </p:blipFill>
        <p:spPr>
          <a:xfrm>
            <a:off x="4591831" y="479964"/>
            <a:ext cx="4489509" cy="1299071"/>
          </a:xfrm>
          <a:prstGeom prst="rect">
            <a:avLst/>
          </a:prstGeom>
        </p:spPr>
      </p:pic>
      <p:pic>
        <p:nvPicPr>
          <p:cNvPr id="10241" name="Picture 1"/>
          <p:cNvPicPr>
            <a:picLocks noChangeAspect="1" noChangeArrowheads="1"/>
          </p:cNvPicPr>
          <p:nvPr/>
        </p:nvPicPr>
        <p:blipFill>
          <a:blip r:embed="rId4"/>
          <a:srcRect/>
          <a:stretch>
            <a:fillRect/>
          </a:stretch>
        </p:blipFill>
        <p:spPr bwMode="auto">
          <a:xfrm>
            <a:off x="0" y="461963"/>
            <a:ext cx="4505325" cy="2847975"/>
          </a:xfrm>
          <a:prstGeom prst="rect">
            <a:avLst/>
          </a:prstGeom>
          <a:noFill/>
          <a:ln w="9525">
            <a:noFill/>
            <a:miter lim="800000"/>
            <a:headEnd/>
            <a:tailEnd/>
          </a:ln>
          <a:effectLst/>
        </p:spPr>
      </p:pic>
    </p:spTree>
    <p:extLst>
      <p:ext uri="{BB962C8B-B14F-4D97-AF65-F5344CB8AC3E}">
        <p14:creationId xmlns="" xmlns:p14="http://schemas.microsoft.com/office/powerpoint/2010/main" val="33956484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F973AAA-BB89-15B8-152C-BFC59DDD4FD3}"/>
            </a:ext>
          </a:extLst>
        </p:cNvPr>
        <p:cNvGrpSpPr/>
        <p:nvPr/>
      </p:nvGrpSpPr>
      <p:grpSpPr>
        <a:xfrm>
          <a:off x="0" y="0"/>
          <a:ext cx="0" cy="0"/>
          <a:chOff x="0" y="0"/>
          <a:chExt cx="0" cy="0"/>
        </a:xfrm>
      </p:grpSpPr>
      <p:sp>
        <p:nvSpPr>
          <p:cNvPr id="11" name="TextBox 10">
            <a:extLst>
              <a:ext uri="{FF2B5EF4-FFF2-40B4-BE49-F238E27FC236}">
                <a16:creationId xmlns="" xmlns:a16="http://schemas.microsoft.com/office/drawing/2014/main" id="{179F9078-933F-273D-B6E5-FC9D9BAC04A2}"/>
              </a:ext>
            </a:extLst>
          </p:cNvPr>
          <p:cNvSpPr txBox="1"/>
          <p:nvPr/>
        </p:nvSpPr>
        <p:spPr>
          <a:xfrm>
            <a:off x="6222569" y="999642"/>
            <a:ext cx="2921430" cy="1415772"/>
          </a:xfrm>
          <a:prstGeom prst="rect">
            <a:avLst/>
          </a:prstGeom>
          <a:noFill/>
        </p:spPr>
        <p:txBody>
          <a:bodyPr wrap="square" rtlCol="0">
            <a:spAutoFit/>
          </a:bodyPr>
          <a:lstStyle/>
          <a:p>
            <a:r>
              <a:rPr lang="en-US" sz="1600" dirty="0">
                <a:solidFill>
                  <a:srgbClr val="00B0F0"/>
                </a:solidFill>
              </a:rPr>
              <a:t>Graphical Analysis:</a:t>
            </a:r>
          </a:p>
          <a:p>
            <a:pPr marL="285750" indent="-285750">
              <a:buFont typeface="Wingdings" panose="05000000000000000000" pitchFamily="2" charset="2"/>
              <a:buChar char="§"/>
            </a:pPr>
            <a:r>
              <a:rPr lang="en-IN" dirty="0"/>
              <a:t>CLI analysed BFT, BPT, </a:t>
            </a:r>
            <a:r>
              <a:rPr lang="en-IN"/>
              <a:t>caution order &amp; </a:t>
            </a:r>
            <a:r>
              <a:rPr lang="en-IN" dirty="0"/>
              <a:t>signal late off etc. in the SPM graph and matched with the pocket diary of LP.</a:t>
            </a:r>
          </a:p>
        </p:txBody>
      </p:sp>
      <p:sp>
        <p:nvSpPr>
          <p:cNvPr id="12" name="Title 2">
            <a:extLst>
              <a:ext uri="{FF2B5EF4-FFF2-40B4-BE49-F238E27FC236}">
                <a16:creationId xmlns="" xmlns:a16="http://schemas.microsoft.com/office/drawing/2014/main" id="{F8E69672-AFF3-37AE-7AB1-64C0AF4A6256}"/>
              </a:ext>
            </a:extLst>
          </p:cNvPr>
          <p:cNvSpPr txBox="1">
            <a:spLocks/>
          </p:cNvSpPr>
          <p:nvPr/>
        </p:nvSpPr>
        <p:spPr>
          <a:xfrm>
            <a:off x="1722895" y="82334"/>
            <a:ext cx="5698210" cy="37486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r>
              <a:rPr lang="en-US" sz="2000" dirty="0">
                <a:solidFill>
                  <a:srgbClr val="FF0000"/>
                </a:solidFill>
              </a:rPr>
              <a:t>SPM Data Analysis LKO (Sample-10)</a:t>
            </a:r>
            <a:endParaRPr lang="en-IN" sz="2000" dirty="0">
              <a:solidFill>
                <a:srgbClr val="FF0000"/>
              </a:solidFill>
            </a:endParaRPr>
          </a:p>
        </p:txBody>
      </p:sp>
      <p:pic>
        <p:nvPicPr>
          <p:cNvPr id="5" name="Picture 4">
            <a:extLst>
              <a:ext uri="{FF2B5EF4-FFF2-40B4-BE49-F238E27FC236}">
                <a16:creationId xmlns="" xmlns:a16="http://schemas.microsoft.com/office/drawing/2014/main" id="{DABA85DF-69D4-654B-31BF-14DE78901E50}"/>
              </a:ext>
            </a:extLst>
          </p:cNvPr>
          <p:cNvPicPr>
            <a:picLocks noChangeAspect="1"/>
          </p:cNvPicPr>
          <p:nvPr/>
        </p:nvPicPr>
        <p:blipFill>
          <a:blip r:embed="rId2"/>
          <a:srcRect l="2252" t="2090" r="1864" b="1517"/>
          <a:stretch/>
        </p:blipFill>
        <p:spPr>
          <a:xfrm>
            <a:off x="84908" y="514214"/>
            <a:ext cx="6178731" cy="4067286"/>
          </a:xfrm>
          <a:prstGeom prst="rect">
            <a:avLst/>
          </a:prstGeom>
        </p:spPr>
      </p:pic>
    </p:spTree>
    <p:extLst>
      <p:ext uri="{BB962C8B-B14F-4D97-AF65-F5344CB8AC3E}">
        <p14:creationId xmlns="" xmlns:p14="http://schemas.microsoft.com/office/powerpoint/2010/main" val="5230621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371600" y="400050"/>
            <a:ext cx="7772400" cy="631825"/>
          </a:xfrm>
        </p:spPr>
        <p:txBody>
          <a:bodyPr>
            <a:normAutofit fontScale="90000"/>
          </a:bodyPr>
          <a:lstStyle/>
          <a:p>
            <a:r>
              <a:rPr lang="hi-IN" sz="3600" dirty="0" smtClean="0">
                <a:solidFill>
                  <a:srgbClr val="FF0000"/>
                </a:solidFill>
              </a:rPr>
              <a:t>निष्कर्ष</a:t>
            </a:r>
            <a:r>
              <a:rPr lang="hi-IN" sz="1300" dirty="0" smtClean="0"/>
              <a:t/>
            </a:r>
            <a:br>
              <a:rPr lang="hi-IN" sz="1300" dirty="0" smtClean="0"/>
            </a:br>
            <a:r>
              <a:rPr lang="hi-IN" sz="1300" dirty="0" smtClean="0"/>
              <a:t/>
            </a:r>
            <a:br>
              <a:rPr lang="hi-IN" sz="1300" dirty="0" smtClean="0"/>
            </a:br>
            <a:r>
              <a:rPr lang="en-US" sz="1300" dirty="0" smtClean="0"/>
              <a:t> </a:t>
            </a:r>
            <a:br>
              <a:rPr lang="en-US" sz="1300" dirty="0" smtClean="0"/>
            </a:br>
            <a:r>
              <a:rPr lang="hi-IN" sz="1300" dirty="0" smtClean="0"/>
              <a:t>  </a:t>
            </a:r>
            <a:r>
              <a:rPr lang="hi-IN" sz="1300" b="1" dirty="0" smtClean="0"/>
              <a:t/>
            </a:r>
            <a:br>
              <a:rPr lang="hi-IN" sz="1300" b="1" dirty="0" smtClean="0"/>
            </a:br>
            <a:r>
              <a:rPr lang="hi-IN" sz="1300" b="1" dirty="0" smtClean="0"/>
              <a:t>स्पीडोमीटर के data analysis के पश्चात् यह संज्ञान में आया है कि निम्न बिन्दुओ पर ध्यान देकर ड्राइविंग तकनीक में सुधर किया जा सकता है वह गाड़ियों का सुरक्षित संचालन किया जा सकता है स्पीडोमीटर डाटा के अनुसार निम्न लिखित बिन्दुओ पर ध्यान देना आवश्यक है |</a:t>
            </a:r>
            <a:r>
              <a:rPr lang="en-US" sz="1300" dirty="0" smtClean="0"/>
              <a:t/>
            </a:r>
            <a:br>
              <a:rPr lang="en-US" sz="1300" dirty="0" smtClean="0"/>
            </a:br>
            <a:r>
              <a:rPr lang="en-US" sz="1300" dirty="0" smtClean="0"/>
              <a:t/>
            </a:r>
            <a:br>
              <a:rPr lang="en-US" sz="1300" dirty="0" smtClean="0"/>
            </a:br>
            <a:r>
              <a:rPr lang="hi-IN" sz="1300" b="1" dirty="0" smtClean="0"/>
              <a:t> LATE BRAKING </a:t>
            </a:r>
            <a:r>
              <a:rPr lang="hi-IN" sz="1300" dirty="0" smtClean="0"/>
              <a:t>;-A) लोको पायलट को गाड़ी सञ्चालन के दौरान सिग्नल का संकेत एक पीला मिलने पर कोचिंग गाडी एवं खाली मालगाड़ी में गाडी कि गति अधिकतम 50 KMPH </a:t>
            </a:r>
            <a:r>
              <a:rPr lang="en-US" sz="1300" dirty="0" smtClean="0"/>
              <a:t/>
            </a:r>
            <a:br>
              <a:rPr lang="en-US" sz="1300" dirty="0" smtClean="0"/>
            </a:br>
            <a:r>
              <a:rPr lang="hi-IN" sz="1300" dirty="0" smtClean="0"/>
              <a:t>तथा भरी हुई मालगाड़ी की गति 30 </a:t>
            </a:r>
            <a:r>
              <a:rPr lang="en-US" sz="1300" dirty="0" err="1" smtClean="0"/>
              <a:t>kmph</a:t>
            </a:r>
            <a:r>
              <a:rPr lang="en-US" sz="1300" dirty="0" smtClean="0"/>
              <a:t> </a:t>
            </a:r>
            <a:r>
              <a:rPr lang="hi-IN" sz="1300" dirty="0" smtClean="0"/>
              <a:t>से अधिक नहीं होनी चाहिए।</a:t>
            </a:r>
            <a:br>
              <a:rPr lang="hi-IN" sz="1300" dirty="0" smtClean="0"/>
            </a:br>
            <a:r>
              <a:rPr lang="en-US" sz="1300" dirty="0" smtClean="0"/>
              <a:t>B) </a:t>
            </a:r>
            <a:r>
              <a:rPr lang="hi-IN" sz="1300" dirty="0" smtClean="0"/>
              <a:t>लोको पायलट द्वारा गाड़ी की  गति  रुकने के स्थान  से 10 </a:t>
            </a:r>
            <a:r>
              <a:rPr lang="en-US" sz="1300" dirty="0" smtClean="0"/>
              <a:t>METER </a:t>
            </a:r>
            <a:r>
              <a:rPr lang="hi-IN" sz="1300" dirty="0" smtClean="0"/>
              <a:t>पहले 10 </a:t>
            </a:r>
            <a:r>
              <a:rPr lang="en-US" sz="1300" dirty="0" err="1" smtClean="0"/>
              <a:t>kmph</a:t>
            </a:r>
            <a:r>
              <a:rPr lang="en-US" sz="1300" dirty="0" smtClean="0"/>
              <a:t> </a:t>
            </a:r>
            <a:r>
              <a:rPr lang="hi-IN" sz="1300" dirty="0" smtClean="0"/>
              <a:t>से अधिक नहीं होनी चाहिए।</a:t>
            </a:r>
            <a:r>
              <a:rPr lang="en-US" sz="1300" dirty="0" smtClean="0"/>
              <a:t/>
            </a:r>
            <a:br>
              <a:rPr lang="en-US" sz="1300" dirty="0" smtClean="0"/>
            </a:br>
            <a:r>
              <a:rPr lang="en-US" sz="1300" dirty="0" smtClean="0"/>
              <a:t/>
            </a:r>
            <a:br>
              <a:rPr lang="en-US" sz="1300" dirty="0" smtClean="0"/>
            </a:br>
            <a:r>
              <a:rPr lang="hi-IN" sz="4400" dirty="0" smtClean="0"/>
              <a:t/>
            </a:r>
            <a:br>
              <a:rPr lang="hi-IN" sz="4400" dirty="0" smtClean="0"/>
            </a:b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473" y="274320"/>
            <a:ext cx="8673737" cy="5247590"/>
          </a:xfrm>
          <a:prstGeom prst="rect">
            <a:avLst/>
          </a:prstGeom>
        </p:spPr>
        <p:txBody>
          <a:bodyPr wrap="square">
            <a:spAutoFit/>
          </a:bodyPr>
          <a:lstStyle/>
          <a:p>
            <a:r>
              <a:rPr lang="hi-IN" b="1" dirty="0" smtClean="0"/>
              <a:t>2) </a:t>
            </a:r>
            <a:r>
              <a:rPr lang="en-US" b="1" dirty="0" smtClean="0"/>
              <a:t>BPT &amp; BFT:-  </a:t>
            </a:r>
            <a:r>
              <a:rPr lang="hi-IN" dirty="0" smtClean="0"/>
              <a:t>ब्रेक पॉवर टेस्ट व ब्रेक फील टेस्ट करने की विधि :-</a:t>
            </a:r>
            <a:endParaRPr lang="en-US" dirty="0" smtClean="0"/>
          </a:p>
          <a:p>
            <a:endParaRPr lang="en-US" dirty="0" smtClean="0"/>
          </a:p>
          <a:p>
            <a:endParaRPr lang="hi-IN" dirty="0" smtClean="0"/>
          </a:p>
          <a:p>
            <a:endParaRPr lang="hi-IN" dirty="0" smtClean="0"/>
          </a:p>
          <a:p>
            <a:endParaRPr lang="hi-IN" dirty="0" smtClean="0"/>
          </a:p>
          <a:p>
            <a:endParaRPr lang="hi-IN" dirty="0" smtClean="0"/>
          </a:p>
          <a:p>
            <a:endParaRPr lang="hi-IN" dirty="0" smtClean="0"/>
          </a:p>
          <a:p>
            <a:endParaRPr lang="hi-IN" dirty="0" smtClean="0"/>
          </a:p>
          <a:p>
            <a:endParaRPr lang="hi-IN" dirty="0" smtClean="0"/>
          </a:p>
          <a:p>
            <a:endParaRPr lang="hi-IN" dirty="0" smtClean="0"/>
          </a:p>
          <a:p>
            <a:endParaRPr lang="hi-IN" dirty="0" smtClean="0"/>
          </a:p>
          <a:p>
            <a:endParaRPr lang="en-US" sz="300" b="1" dirty="0" smtClean="0"/>
          </a:p>
          <a:p>
            <a:r>
              <a:rPr lang="en-US" b="1" dirty="0" smtClean="0"/>
              <a:t>3) POOR RUNNING: </a:t>
            </a:r>
            <a:r>
              <a:rPr lang="hi-IN" dirty="0" smtClean="0"/>
              <a:t>लोको पायलट द्वारा गाडी का संचालन सेक्शनल स्पीड के अनुसार किया जाएगा, सभी प्रकार के गति प्रतिबन्धों का पालन करते हुए।</a:t>
            </a:r>
            <a:endParaRPr lang="en-US" dirty="0" smtClean="0"/>
          </a:p>
          <a:p>
            <a:endParaRPr lang="en-US" sz="500" dirty="0" smtClean="0"/>
          </a:p>
          <a:p>
            <a:r>
              <a:rPr lang="hi-IN" b="1" dirty="0" smtClean="0"/>
              <a:t>4) ओवर स्पीर्डिंग: </a:t>
            </a:r>
            <a:r>
              <a:rPr lang="hi-IN" dirty="0" smtClean="0"/>
              <a:t>किसी भी परिस्तिथि में ओवरस्पीडिंग नहीं किया जाएगा। अगर किसी कारणवश स्पीड अधिकतम स्पीड से 03 K</a:t>
            </a:r>
            <a:r>
              <a:rPr lang="en-US" dirty="0" smtClean="0"/>
              <a:t>mph </a:t>
            </a:r>
            <a:r>
              <a:rPr lang="hi-IN" dirty="0" smtClean="0"/>
              <a:t>और 03 सेकंड से अधिक है तो इसे </a:t>
            </a:r>
            <a:r>
              <a:rPr lang="en-US" dirty="0" smtClean="0"/>
              <a:t>OVER</a:t>
            </a:r>
            <a:r>
              <a:rPr lang="hi-IN" dirty="0" smtClean="0"/>
              <a:t> </a:t>
            </a:r>
            <a:r>
              <a:rPr lang="en-US" dirty="0" smtClean="0"/>
              <a:t>SPEED </a:t>
            </a:r>
            <a:r>
              <a:rPr lang="hi-IN" dirty="0" smtClean="0"/>
              <a:t>माना जाएगा।</a:t>
            </a:r>
            <a:endParaRPr lang="en-US" dirty="0" smtClean="0"/>
          </a:p>
          <a:p>
            <a:endParaRPr lang="en-US" sz="500" dirty="0" smtClean="0"/>
          </a:p>
          <a:p>
            <a:r>
              <a:rPr lang="hi-IN" b="1" dirty="0" smtClean="0"/>
              <a:t>5) </a:t>
            </a:r>
            <a:r>
              <a:rPr lang="en-US" b="1" dirty="0" smtClean="0"/>
              <a:t>PSR </a:t>
            </a:r>
            <a:r>
              <a:rPr lang="hi-IN" b="1" dirty="0" smtClean="0"/>
              <a:t>व </a:t>
            </a:r>
            <a:r>
              <a:rPr lang="en-US" b="1" dirty="0" smtClean="0"/>
              <a:t>TSR:</a:t>
            </a:r>
            <a:r>
              <a:rPr lang="hi-IN" b="1" dirty="0" smtClean="0"/>
              <a:t> </a:t>
            </a:r>
            <a:r>
              <a:rPr lang="hi-IN" dirty="0" smtClean="0"/>
              <a:t>लोको पायलट द्वारा गति प्रतिबंध (</a:t>
            </a:r>
            <a:r>
              <a:rPr lang="en-US" dirty="0" smtClean="0"/>
              <a:t>PSR </a:t>
            </a:r>
            <a:r>
              <a:rPr lang="hi-IN" dirty="0" smtClean="0"/>
              <a:t>व </a:t>
            </a:r>
            <a:r>
              <a:rPr lang="en-US" dirty="0" smtClean="0"/>
              <a:t>TSR) </a:t>
            </a:r>
            <a:r>
              <a:rPr lang="hi-IN" dirty="0" smtClean="0"/>
              <a:t>का पालन कड़ाई से किया जाएगा एवं गति प्रतिवन्ध के पालन का तरीका </a:t>
            </a:r>
            <a:r>
              <a:rPr lang="en-US" dirty="0" smtClean="0"/>
              <a:t>GRADUALLY </a:t>
            </a:r>
            <a:r>
              <a:rPr lang="hi-IN" dirty="0" smtClean="0"/>
              <a:t>होना चाहिए गति प्रतिबन्ध बोर्ड के संकेत के अनुसार ।</a:t>
            </a:r>
            <a:endParaRPr lang="en-US" dirty="0" smtClean="0"/>
          </a:p>
          <a:p>
            <a:endParaRPr lang="en-US" sz="700" dirty="0" smtClean="0"/>
          </a:p>
          <a:p>
            <a:r>
              <a:rPr lang="hi-IN" b="1" dirty="0" smtClean="0"/>
              <a:t>6) </a:t>
            </a:r>
            <a:r>
              <a:rPr lang="en-US" b="1" dirty="0" smtClean="0"/>
              <a:t>ABRUPT BRAKING: </a:t>
            </a:r>
            <a:r>
              <a:rPr lang="hi-IN" dirty="0" smtClean="0"/>
              <a:t>गाड़ी संचालन के दौरान ब्रेकिंग </a:t>
            </a:r>
            <a:r>
              <a:rPr lang="en-US" dirty="0" smtClean="0"/>
              <a:t>GRADUALLY </a:t>
            </a:r>
            <a:r>
              <a:rPr lang="hi-IN" dirty="0" smtClean="0"/>
              <a:t>होनी चाहिए, </a:t>
            </a:r>
            <a:r>
              <a:rPr lang="en-US" dirty="0" smtClean="0"/>
              <a:t>PVEF </a:t>
            </a:r>
            <a:r>
              <a:rPr lang="hi-IN" dirty="0" smtClean="0"/>
              <a:t>का इस्तेमाल होना चाहिए ताकि </a:t>
            </a:r>
            <a:r>
              <a:rPr lang="en-US" dirty="0" smtClean="0"/>
              <a:t>WHEEL SKID </a:t>
            </a:r>
            <a:r>
              <a:rPr lang="hi-IN" dirty="0" smtClean="0"/>
              <a:t>से बचा जा सके। मगर किसी कारणवश अचानक ब्रेक लगाना पड़ता है तो लोको पायलट के संज्ञान में </a:t>
            </a:r>
            <a:r>
              <a:rPr lang="en-US" dirty="0" smtClean="0"/>
              <a:t>EMERGENCY BRAKING DISTANCE </a:t>
            </a:r>
            <a:r>
              <a:rPr lang="hi-IN" dirty="0" smtClean="0"/>
              <a:t>अवश्य होनी चाहिए। </a:t>
            </a:r>
            <a:r>
              <a:rPr lang="en-US" dirty="0" smtClean="0"/>
              <a:t/>
            </a:r>
            <a:br>
              <a:rPr lang="en-US" dirty="0" smtClean="0"/>
            </a:br>
            <a:r>
              <a:rPr lang="hi-IN" dirty="0" smtClean="0"/>
              <a:t/>
            </a:r>
            <a:br>
              <a:rPr lang="hi-IN" dirty="0" smtClean="0"/>
            </a:br>
            <a:endParaRPr lang="en-US" dirty="0"/>
          </a:p>
        </p:txBody>
      </p:sp>
      <p:graphicFrame>
        <p:nvGraphicFramePr>
          <p:cNvPr id="3" name="Table 2"/>
          <p:cNvGraphicFramePr>
            <a:graphicFrameLocks noGrp="1"/>
          </p:cNvGraphicFramePr>
          <p:nvPr/>
        </p:nvGraphicFramePr>
        <p:xfrm>
          <a:off x="633549" y="613954"/>
          <a:ext cx="7935684" cy="1737360"/>
        </p:xfrm>
        <a:graphic>
          <a:graphicData uri="http://schemas.openxmlformats.org/drawingml/2006/table">
            <a:tbl>
              <a:tblPr firstRow="1" bandRow="1">
                <a:tableStyleId>{EA92F0D4-406B-469B-937D-FAA80328C29B}</a:tableStyleId>
              </a:tblPr>
              <a:tblGrid>
                <a:gridCol w="1322614"/>
                <a:gridCol w="1322614"/>
                <a:gridCol w="1322614"/>
                <a:gridCol w="1322614"/>
                <a:gridCol w="1322614"/>
                <a:gridCol w="1322614"/>
              </a:tblGrid>
              <a:tr h="287383">
                <a:tc gridSpan="3">
                  <a:txBody>
                    <a:bodyPr/>
                    <a:lstStyle/>
                    <a:p>
                      <a:pPr algn="ctr"/>
                      <a:r>
                        <a:rPr lang="en-US" dirty="0" smtClean="0"/>
                        <a:t>BPT</a:t>
                      </a:r>
                      <a:endParaRPr lang="en-US"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dirty="0" smtClean="0"/>
                        <a:t>BFT</a:t>
                      </a:r>
                      <a:endParaRPr lang="en-US" b="1" dirty="0"/>
                    </a:p>
                  </a:txBody>
                  <a:tcPr/>
                </a:tc>
                <a:tc hMerge="1">
                  <a:txBody>
                    <a:bodyPr/>
                    <a:lstStyle/>
                    <a:p>
                      <a:endParaRPr lang="en-US" dirty="0"/>
                    </a:p>
                  </a:txBody>
                  <a:tcPr/>
                </a:tc>
                <a:tc hMerge="1">
                  <a:txBody>
                    <a:bodyPr/>
                    <a:lstStyle/>
                    <a:p>
                      <a:endParaRPr lang="en-US" dirty="0"/>
                    </a:p>
                  </a:txBody>
                  <a:tcPr/>
                </a:tc>
              </a:tr>
              <a:tr h="292534">
                <a:tc>
                  <a:txBody>
                    <a:bodyPr/>
                    <a:lstStyle/>
                    <a:p>
                      <a:r>
                        <a:rPr lang="hi-IN" dirty="0" smtClean="0"/>
                        <a:t>विवरण</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Coaching </a:t>
                      </a:r>
                      <a:r>
                        <a:rPr lang="hi-IN" dirty="0" smtClean="0"/>
                        <a:t>गाड़ी</a:t>
                      </a:r>
                      <a:r>
                        <a:rPr lang="en-US" dirty="0" smtClean="0"/>
                        <a:t> </a:t>
                      </a:r>
                    </a:p>
                  </a:txBody>
                  <a:tcPr/>
                </a:tc>
                <a:tc>
                  <a:txBody>
                    <a:bodyPr/>
                    <a:lstStyle/>
                    <a:p>
                      <a:r>
                        <a:rPr lang="hi-IN" dirty="0" smtClean="0"/>
                        <a:t>मालगाड़ी</a:t>
                      </a:r>
                      <a:endParaRPr lang="en-US" dirty="0"/>
                    </a:p>
                  </a:txBody>
                  <a:tcPr/>
                </a:tc>
                <a:tc>
                  <a:txBody>
                    <a:bodyPr/>
                    <a:lstStyle/>
                    <a:p>
                      <a:r>
                        <a:rPr lang="hi-IN" dirty="0" smtClean="0"/>
                        <a:t>विवरण</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Coaching </a:t>
                      </a:r>
                      <a:r>
                        <a:rPr lang="hi-IN" dirty="0" smtClean="0"/>
                        <a:t>गाड़ी</a:t>
                      </a:r>
                      <a:r>
                        <a:rPr lang="en-US" dirty="0" smtClean="0"/>
                        <a:t> </a:t>
                      </a:r>
                    </a:p>
                  </a:txBody>
                  <a:tcPr/>
                </a:tc>
                <a:tc>
                  <a:txBody>
                    <a:bodyPr/>
                    <a:lstStyle/>
                    <a:p>
                      <a:r>
                        <a:rPr lang="hi-IN" dirty="0" smtClean="0"/>
                        <a:t>मालगाड़ी</a:t>
                      </a:r>
                      <a:endParaRPr lang="en-US" dirty="0"/>
                    </a:p>
                  </a:txBody>
                  <a:tcPr/>
                </a:tc>
              </a:tr>
              <a:tr h="292534">
                <a:tc>
                  <a:txBody>
                    <a:bodyPr/>
                    <a:lstStyle/>
                    <a:p>
                      <a:r>
                        <a:rPr lang="hi-IN" dirty="0" smtClean="0"/>
                        <a:t>गति</a:t>
                      </a:r>
                      <a:endParaRPr lang="en-US" dirty="0"/>
                    </a:p>
                  </a:txBody>
                  <a:tcPr/>
                </a:tc>
                <a:tc>
                  <a:txBody>
                    <a:bodyPr/>
                    <a:lstStyle/>
                    <a:p>
                      <a:r>
                        <a:rPr lang="hi-IN" dirty="0" smtClean="0"/>
                        <a:t>60-70 </a:t>
                      </a:r>
                      <a:r>
                        <a:rPr lang="en-US" dirty="0" err="1" smtClean="0"/>
                        <a:t>Kmph</a:t>
                      </a:r>
                      <a:r>
                        <a:rPr lang="en-US" dirty="0" smtClean="0"/>
                        <a:t> </a:t>
                      </a:r>
                      <a:endParaRPr lang="en-US" dirty="0"/>
                    </a:p>
                  </a:txBody>
                  <a:tcPr/>
                </a:tc>
                <a:tc>
                  <a:txBody>
                    <a:bodyPr/>
                    <a:lstStyle/>
                    <a:p>
                      <a:r>
                        <a:rPr lang="hi-IN" dirty="0" smtClean="0"/>
                        <a:t>3</a:t>
                      </a:r>
                      <a:r>
                        <a:rPr lang="en-US" dirty="0" smtClean="0"/>
                        <a:t>0-50 </a:t>
                      </a:r>
                      <a:r>
                        <a:rPr lang="en-US" dirty="0" err="1" smtClean="0"/>
                        <a:t>Kmph</a:t>
                      </a:r>
                      <a:endParaRPr lang="en-US" dirty="0"/>
                    </a:p>
                  </a:txBody>
                  <a:tcPr/>
                </a:tc>
                <a:tc>
                  <a:txBody>
                    <a:bodyPr/>
                    <a:lstStyle/>
                    <a:p>
                      <a:r>
                        <a:rPr lang="hi-IN" dirty="0" smtClean="0"/>
                        <a:t>गति</a:t>
                      </a:r>
                      <a:r>
                        <a:rPr lang="en-US" dirty="0" smtClean="0"/>
                        <a:t> </a:t>
                      </a:r>
                      <a:endParaRPr lang="en-US" dirty="0"/>
                    </a:p>
                  </a:txBody>
                  <a:tcPr/>
                </a:tc>
                <a:tc>
                  <a:txBody>
                    <a:bodyPr/>
                    <a:lstStyle/>
                    <a:p>
                      <a:r>
                        <a:rPr lang="hi-IN" dirty="0" smtClean="0"/>
                        <a:t>15 </a:t>
                      </a:r>
                      <a:r>
                        <a:rPr lang="en-US" dirty="0" err="1" smtClean="0"/>
                        <a:t>Kmph</a:t>
                      </a:r>
                      <a:r>
                        <a:rPr lang="hi-IN" dirty="0" smtClean="0"/>
                        <a:t> </a:t>
                      </a:r>
                      <a:endParaRPr lang="en-US" dirty="0"/>
                    </a:p>
                  </a:txBody>
                  <a:tcPr/>
                </a:tc>
                <a:tc>
                  <a:txBody>
                    <a:bodyPr/>
                    <a:lstStyle/>
                    <a:p>
                      <a:r>
                        <a:rPr lang="hi-IN" dirty="0" smtClean="0"/>
                        <a:t>15 </a:t>
                      </a:r>
                      <a:r>
                        <a:rPr lang="en-US" dirty="0" err="1" smtClean="0"/>
                        <a:t>Kmph</a:t>
                      </a:r>
                      <a:r>
                        <a:rPr lang="en-US" dirty="0" smtClean="0"/>
                        <a:t> </a:t>
                      </a:r>
                      <a:endParaRPr lang="en-US" dirty="0"/>
                    </a:p>
                  </a:txBody>
                  <a:tcPr/>
                </a:tc>
              </a:tr>
              <a:tr h="292534">
                <a:tc>
                  <a:txBody>
                    <a:bodyPr/>
                    <a:lstStyle/>
                    <a:p>
                      <a:r>
                        <a:rPr lang="hi-IN" dirty="0" smtClean="0"/>
                        <a:t>प्रेशर ड्राप</a:t>
                      </a:r>
                      <a:r>
                        <a:rPr lang="en-US" dirty="0" smtClean="0"/>
                        <a:t> </a:t>
                      </a:r>
                      <a:endParaRPr lang="en-US" dirty="0"/>
                    </a:p>
                  </a:txBody>
                  <a:tcPr/>
                </a:tc>
                <a:tc>
                  <a:txBody>
                    <a:bodyPr/>
                    <a:lstStyle/>
                    <a:p>
                      <a:r>
                        <a:rPr lang="hi-IN" dirty="0" smtClean="0"/>
                        <a:t>1 </a:t>
                      </a:r>
                      <a:r>
                        <a:rPr lang="en-US" dirty="0" smtClean="0"/>
                        <a:t>Kg/cm2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hi-IN" dirty="0" smtClean="0"/>
                        <a:t>1 </a:t>
                      </a:r>
                      <a:r>
                        <a:rPr lang="en-US" dirty="0" smtClean="0"/>
                        <a:t>Kg/cm2 </a:t>
                      </a: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hi-IN" dirty="0" smtClean="0"/>
                        <a:t>प्रेशर ड्राप</a:t>
                      </a:r>
                      <a:r>
                        <a:rPr lang="en-US" dirty="0" smtClean="0"/>
                        <a:t> </a:t>
                      </a:r>
                    </a:p>
                  </a:txBody>
                  <a:tcPr/>
                </a:tc>
                <a:tc>
                  <a:txBody>
                    <a:bodyPr/>
                    <a:lstStyle/>
                    <a:p>
                      <a:r>
                        <a:rPr lang="en-US" dirty="0" smtClean="0"/>
                        <a:t>0.5 Kg/cm2</a:t>
                      </a:r>
                      <a:r>
                        <a:rPr lang="hi-IN" dirty="0" smtClean="0"/>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0.5 Kg/cm2</a:t>
                      </a:r>
                      <a:r>
                        <a:rPr lang="hi-IN" dirty="0" smtClean="0"/>
                        <a:t> </a:t>
                      </a:r>
                      <a:endParaRPr lang="en-US" dirty="0" smtClean="0"/>
                    </a:p>
                  </a:txBody>
                  <a:tcPr/>
                </a:tc>
              </a:tr>
              <a:tr h="497309">
                <a:tc>
                  <a:txBody>
                    <a:bodyPr/>
                    <a:lstStyle/>
                    <a:p>
                      <a:r>
                        <a:rPr lang="en-US" dirty="0" smtClean="0"/>
                        <a:t> </a:t>
                      </a:r>
                      <a:r>
                        <a:rPr lang="hi-IN" dirty="0" smtClean="0"/>
                        <a:t>प्रेशर ड्राप</a:t>
                      </a:r>
                      <a:r>
                        <a:rPr lang="en-US" dirty="0" smtClean="0"/>
                        <a:t> </a:t>
                      </a:r>
                      <a:r>
                        <a:rPr lang="hi-IN" dirty="0" smtClean="0"/>
                        <a:t>होने के पश्चात गति</a:t>
                      </a:r>
                      <a:r>
                        <a:rPr lang="en-US" dirty="0" smtClean="0"/>
                        <a:t> </a:t>
                      </a:r>
                      <a:endParaRPr lang="en-US" dirty="0"/>
                    </a:p>
                  </a:txBody>
                  <a:tcPr/>
                </a:tc>
                <a:tc>
                  <a:txBody>
                    <a:bodyPr/>
                    <a:lstStyle/>
                    <a:p>
                      <a:r>
                        <a:rPr lang="hi-IN" dirty="0" smtClean="0"/>
                        <a:t>30-</a:t>
                      </a:r>
                      <a:r>
                        <a:rPr lang="en-US" dirty="0" smtClean="0"/>
                        <a:t>35</a:t>
                      </a:r>
                      <a:r>
                        <a:rPr lang="hi-IN" dirty="0" smtClean="0"/>
                        <a:t> </a:t>
                      </a:r>
                      <a:r>
                        <a:rPr lang="en-US" dirty="0" err="1" smtClean="0"/>
                        <a:t>Kmph</a:t>
                      </a:r>
                      <a:r>
                        <a:rPr lang="en-US" dirty="0" smtClean="0"/>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hi-IN" dirty="0" smtClean="0"/>
                        <a:t>15</a:t>
                      </a:r>
                      <a:r>
                        <a:rPr lang="en-US" dirty="0" smtClean="0"/>
                        <a:t>-25 </a:t>
                      </a:r>
                      <a:r>
                        <a:rPr lang="en-US" dirty="0" err="1" smtClean="0"/>
                        <a:t>Kmph</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hi-IN" dirty="0" smtClean="0"/>
                        <a:t>प्रेशर ड्राप</a:t>
                      </a:r>
                      <a:r>
                        <a:rPr lang="en-US" dirty="0" smtClean="0"/>
                        <a:t> </a:t>
                      </a:r>
                      <a:r>
                        <a:rPr lang="hi-IN" dirty="0" smtClean="0"/>
                        <a:t>होने के पश्चात गति</a:t>
                      </a:r>
                      <a:r>
                        <a:rPr lang="en-US" dirty="0" smtClean="0"/>
                        <a:t> </a:t>
                      </a:r>
                    </a:p>
                  </a:txBody>
                  <a:tcPr/>
                </a:tc>
                <a:tc>
                  <a:txBody>
                    <a:bodyPr/>
                    <a:lstStyle/>
                    <a:p>
                      <a:r>
                        <a:rPr lang="en-US" dirty="0" smtClean="0"/>
                        <a:t>5</a:t>
                      </a:r>
                      <a:r>
                        <a:rPr lang="hi-IN" dirty="0" smtClean="0"/>
                        <a:t>-10 </a:t>
                      </a:r>
                      <a:r>
                        <a:rPr lang="en-US" dirty="0" err="1" smtClean="0"/>
                        <a:t>Kmph</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5</a:t>
                      </a:r>
                      <a:r>
                        <a:rPr lang="hi-IN" dirty="0" smtClean="0"/>
                        <a:t>-10 </a:t>
                      </a:r>
                      <a:r>
                        <a:rPr lang="en-US" dirty="0" err="1" smtClean="0"/>
                        <a:t>Kmph</a:t>
                      </a:r>
                      <a:endParaRPr lang="en-US" dirty="0" smtClean="0"/>
                    </a:p>
                  </a:txBody>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920" y="385354"/>
            <a:ext cx="8288384" cy="1384995"/>
          </a:xfrm>
          <a:prstGeom prst="rect">
            <a:avLst/>
          </a:prstGeom>
        </p:spPr>
        <p:txBody>
          <a:bodyPr wrap="square">
            <a:spAutoFit/>
          </a:bodyPr>
          <a:lstStyle/>
          <a:p>
            <a:pPr algn="just"/>
            <a:r>
              <a:rPr lang="en-US" b="1" dirty="0" smtClean="0"/>
              <a:t>7) GRADUALLY BRAKING: </a:t>
            </a:r>
            <a:r>
              <a:rPr lang="hi-IN" dirty="0" smtClean="0"/>
              <a:t>लोको पायलट द्वारा </a:t>
            </a:r>
            <a:r>
              <a:rPr lang="en-US" dirty="0" smtClean="0"/>
              <a:t>BRAKE POWER TEST </a:t>
            </a:r>
            <a:r>
              <a:rPr lang="hi-IN" dirty="0" smtClean="0"/>
              <a:t>के अनुसार </a:t>
            </a:r>
            <a:r>
              <a:rPr lang="en-US" dirty="0" smtClean="0"/>
              <a:t>A-9 </a:t>
            </a:r>
            <a:r>
              <a:rPr lang="hi-IN" dirty="0" smtClean="0"/>
              <a:t>द्वारा आवश्यक </a:t>
            </a:r>
            <a:r>
              <a:rPr lang="en-US" dirty="0" smtClean="0"/>
              <a:t>BRAKING DISTANCE </a:t>
            </a:r>
            <a:r>
              <a:rPr lang="hi-IN" dirty="0" smtClean="0"/>
              <a:t>को ध्यान में रखते हुए </a:t>
            </a:r>
            <a:r>
              <a:rPr lang="en-US" dirty="0" smtClean="0"/>
              <a:t>BP </a:t>
            </a:r>
            <a:r>
              <a:rPr lang="hi-IN" dirty="0" smtClean="0"/>
              <a:t>प्रेशर गिराया जाएगा। गाड़ी कंट्रोल के पश्चात </a:t>
            </a:r>
            <a:r>
              <a:rPr lang="en-US" dirty="0" smtClean="0"/>
              <a:t>AIR FLOW </a:t>
            </a:r>
            <a:r>
              <a:rPr lang="hi-IN" dirty="0" smtClean="0"/>
              <a:t>INDICATOR का भी ध्यान रखना चाहिए | गाड़ी की स्पीड सिग्रल के संकेत के अनुसार होनी चाहिए । गाड़ी की </a:t>
            </a:r>
            <a:r>
              <a:rPr lang="en-US" dirty="0" smtClean="0"/>
              <a:t>CONTROLLING </a:t>
            </a:r>
            <a:r>
              <a:rPr lang="hi-IN" dirty="0" smtClean="0"/>
              <a:t>इस प्रकार होनी चाहिए कि </a:t>
            </a:r>
            <a:r>
              <a:rPr lang="en-US" dirty="0" smtClean="0"/>
              <a:t>EMERGENCY BRAKE </a:t>
            </a:r>
            <a:r>
              <a:rPr lang="hi-IN" dirty="0" smtClean="0"/>
              <a:t>का इस्तेमाल </a:t>
            </a:r>
            <a:r>
              <a:rPr lang="en-US" dirty="0" smtClean="0"/>
              <a:t>EMERGENCY </a:t>
            </a:r>
            <a:r>
              <a:rPr lang="hi-IN" dirty="0" smtClean="0"/>
              <a:t>में ही हो जैसे </a:t>
            </a:r>
            <a:r>
              <a:rPr lang="en-US" dirty="0" smtClean="0"/>
              <a:t>MRO, CRO, </a:t>
            </a:r>
            <a:r>
              <a:rPr lang="hi-IN" dirty="0" smtClean="0"/>
              <a:t>अचानक </a:t>
            </a:r>
            <a:r>
              <a:rPr lang="en-US" dirty="0" smtClean="0"/>
              <a:t>SIGNAL </a:t>
            </a:r>
            <a:r>
              <a:rPr lang="hi-IN" dirty="0" smtClean="0"/>
              <a:t>का </a:t>
            </a:r>
            <a:r>
              <a:rPr lang="en-US" dirty="0" smtClean="0"/>
              <a:t>ON </a:t>
            </a:r>
            <a:r>
              <a:rPr lang="hi-IN" dirty="0" smtClean="0"/>
              <a:t>हो जाना, गाड़ी में, </a:t>
            </a:r>
            <a:r>
              <a:rPr lang="en-US" dirty="0" smtClean="0"/>
              <a:t>OHE </a:t>
            </a:r>
            <a:r>
              <a:rPr lang="hi-IN" dirty="0" smtClean="0"/>
              <a:t>में या </a:t>
            </a:r>
            <a:r>
              <a:rPr lang="en-US" dirty="0" smtClean="0"/>
              <a:t>TRACK </a:t>
            </a:r>
            <a:r>
              <a:rPr lang="hi-IN" dirty="0" smtClean="0"/>
              <a:t>पर कोई अन्य अवरोध दिखाई देने या होने पर इत्यादि ।</a:t>
            </a:r>
            <a:endParaRPr lang="en-US" dirty="0"/>
          </a:p>
        </p:txBody>
      </p:sp>
      <p:sp>
        <p:nvSpPr>
          <p:cNvPr id="3" name="TextBox 2"/>
          <p:cNvSpPr txBox="1"/>
          <p:nvPr/>
        </p:nvSpPr>
        <p:spPr>
          <a:xfrm>
            <a:off x="6426926" y="4781006"/>
            <a:ext cx="2464136" cy="307777"/>
          </a:xfrm>
          <a:prstGeom prst="rect">
            <a:avLst/>
          </a:prstGeom>
          <a:noFill/>
        </p:spPr>
        <p:txBody>
          <a:bodyPr wrap="square" rtlCol="0">
            <a:spAutoFit/>
          </a:bodyPr>
          <a:lstStyle/>
          <a:p>
            <a:r>
              <a:rPr lang="hi-IN" dirty="0" smtClean="0">
                <a:solidFill>
                  <a:schemeClr val="accent1"/>
                </a:solidFill>
              </a:rPr>
              <a:t>विद्युत् प्रशिक्षण केंद्र, गाज़ियाबाद</a:t>
            </a:r>
            <a:endParaRPr lang="en-US" dirty="0">
              <a:solidFill>
                <a:schemeClr val="accent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1664CD2-93BE-49D9-05CB-529CEAB17CC9}"/>
            </a:ext>
          </a:extLst>
        </p:cNvPr>
        <p:cNvGrpSpPr/>
        <p:nvPr/>
      </p:nvGrpSpPr>
      <p:grpSpPr>
        <a:xfrm>
          <a:off x="0" y="0"/>
          <a:ext cx="0" cy="0"/>
          <a:chOff x="0" y="0"/>
          <a:chExt cx="0" cy="0"/>
        </a:xfrm>
      </p:grpSpPr>
      <p:sp>
        <p:nvSpPr>
          <p:cNvPr id="11" name="TextBox 10">
            <a:extLst>
              <a:ext uri="{FF2B5EF4-FFF2-40B4-BE49-F238E27FC236}">
                <a16:creationId xmlns="" xmlns:a16="http://schemas.microsoft.com/office/drawing/2014/main" id="{3BFD24B9-35E6-B435-F0F7-3E6BAC5A71D7}"/>
              </a:ext>
            </a:extLst>
          </p:cNvPr>
          <p:cNvSpPr txBox="1"/>
          <p:nvPr/>
        </p:nvSpPr>
        <p:spPr>
          <a:xfrm>
            <a:off x="5083445" y="999642"/>
            <a:ext cx="4060555" cy="769441"/>
          </a:xfrm>
          <a:prstGeom prst="rect">
            <a:avLst/>
          </a:prstGeom>
          <a:noFill/>
        </p:spPr>
        <p:txBody>
          <a:bodyPr wrap="square" rtlCol="0">
            <a:spAutoFit/>
          </a:bodyPr>
          <a:lstStyle/>
          <a:p>
            <a:r>
              <a:rPr lang="en-US" sz="1600" dirty="0">
                <a:solidFill>
                  <a:srgbClr val="00B0F0"/>
                </a:solidFill>
              </a:rPr>
              <a:t>Graphical Analysis:</a:t>
            </a:r>
          </a:p>
          <a:p>
            <a:pPr marL="285750" indent="-285750">
              <a:buFont typeface="Wingdings" panose="05000000000000000000" pitchFamily="2" charset="2"/>
              <a:buChar char="§"/>
            </a:pPr>
            <a:r>
              <a:rPr lang="en-IN" dirty="0"/>
              <a:t>CLI analysed BFT, BPT &amp; signal late off etc. and matched with pocket diary of LP.</a:t>
            </a:r>
          </a:p>
        </p:txBody>
      </p:sp>
      <p:pic>
        <p:nvPicPr>
          <p:cNvPr id="4" name="Picture 3">
            <a:extLst>
              <a:ext uri="{FF2B5EF4-FFF2-40B4-BE49-F238E27FC236}">
                <a16:creationId xmlns="" xmlns:a16="http://schemas.microsoft.com/office/drawing/2014/main" id="{3AA54A70-A24F-65F0-50E7-B4BCED484297}"/>
              </a:ext>
            </a:extLst>
          </p:cNvPr>
          <p:cNvPicPr>
            <a:picLocks noChangeAspect="1"/>
          </p:cNvPicPr>
          <p:nvPr/>
        </p:nvPicPr>
        <p:blipFill>
          <a:blip r:embed="rId2"/>
          <a:stretch>
            <a:fillRect/>
          </a:stretch>
        </p:blipFill>
        <p:spPr>
          <a:xfrm>
            <a:off x="54244" y="945397"/>
            <a:ext cx="4773478" cy="2986052"/>
          </a:xfrm>
          <a:prstGeom prst="rect">
            <a:avLst/>
          </a:prstGeom>
        </p:spPr>
      </p:pic>
      <p:sp>
        <p:nvSpPr>
          <p:cNvPr id="12" name="Title 2">
            <a:extLst>
              <a:ext uri="{FF2B5EF4-FFF2-40B4-BE49-F238E27FC236}">
                <a16:creationId xmlns="" xmlns:a16="http://schemas.microsoft.com/office/drawing/2014/main" id="{95415717-C9A1-2DBE-6C02-D16BF40D51FD}"/>
              </a:ext>
            </a:extLst>
          </p:cNvPr>
          <p:cNvSpPr txBox="1">
            <a:spLocks/>
          </p:cNvSpPr>
          <p:nvPr/>
        </p:nvSpPr>
        <p:spPr>
          <a:xfrm>
            <a:off x="1722895" y="82334"/>
            <a:ext cx="5698210" cy="37486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r>
              <a:rPr lang="en-US" sz="2000">
                <a:solidFill>
                  <a:srgbClr val="FF0000"/>
                </a:solidFill>
              </a:rPr>
              <a:t>SPM Data Analysis LKO (Sample-01)</a:t>
            </a:r>
            <a:endParaRPr lang="en-IN" sz="2000" dirty="0">
              <a:solidFill>
                <a:srgbClr val="FF0000"/>
              </a:solidFill>
            </a:endParaRPr>
          </a:p>
        </p:txBody>
      </p:sp>
    </p:spTree>
    <p:extLst>
      <p:ext uri="{BB962C8B-B14F-4D97-AF65-F5344CB8AC3E}">
        <p14:creationId xmlns="" xmlns:p14="http://schemas.microsoft.com/office/powerpoint/2010/main" val="11564453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endParaRPr lang="en-US" sz="3600" dirty="0" smtClean="0">
              <a:solidFill>
                <a:schemeClr val="accent4">
                  <a:lumMod val="75000"/>
                </a:schemeClr>
              </a:solidFill>
            </a:endParaRPr>
          </a:p>
          <a:p>
            <a:endParaRPr lang="en-US" sz="3600" dirty="0" smtClean="0">
              <a:solidFill>
                <a:schemeClr val="accent4">
                  <a:lumMod val="75000"/>
                </a:schemeClr>
              </a:solidFill>
            </a:endParaRPr>
          </a:p>
          <a:p>
            <a:endParaRPr lang="en-US" sz="3600" dirty="0">
              <a:solidFill>
                <a:schemeClr val="accent4">
                  <a:lumMod val="75000"/>
                </a:schemeClr>
              </a:solidFill>
            </a:endParaRPr>
          </a:p>
        </p:txBody>
      </p:sp>
      <p:sp>
        <p:nvSpPr>
          <p:cNvPr id="3" name="Title 2"/>
          <p:cNvSpPr>
            <a:spLocks noGrp="1"/>
          </p:cNvSpPr>
          <p:nvPr>
            <p:ph type="title"/>
          </p:nvPr>
        </p:nvSpPr>
        <p:spPr>
          <a:xfrm>
            <a:off x="722313" y="400050"/>
            <a:ext cx="7772400" cy="3192699"/>
          </a:xfrm>
        </p:spPr>
        <p:txBody>
          <a:bodyPr>
            <a:normAutofit/>
          </a:bodyPr>
          <a:lstStyle/>
          <a:p>
            <a:r>
              <a:rPr lang="en-US" sz="4400" dirty="0" smtClean="0">
                <a:solidFill>
                  <a:schemeClr val="accent4">
                    <a:lumMod val="75000"/>
                  </a:schemeClr>
                </a:solidFill>
              </a:rPr>
              <a:t>CASE STUDY-2</a:t>
            </a:r>
            <a:br>
              <a:rPr lang="en-US" sz="4400" dirty="0" smtClean="0">
                <a:solidFill>
                  <a:schemeClr val="accent4">
                    <a:lumMod val="75000"/>
                  </a:schemeClr>
                </a:solidFill>
              </a:rPr>
            </a:b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4CC260D-4B28-9C54-FBCB-ACA685CF91AD}"/>
            </a:ext>
          </a:extLst>
        </p:cNvPr>
        <p:cNvGrpSpPr/>
        <p:nvPr/>
      </p:nvGrpSpPr>
      <p:grpSpPr>
        <a:xfrm>
          <a:off x="0" y="0"/>
          <a:ext cx="0" cy="0"/>
          <a:chOff x="0" y="0"/>
          <a:chExt cx="0" cy="0"/>
        </a:xfrm>
      </p:grpSpPr>
      <p:sp>
        <p:nvSpPr>
          <p:cNvPr id="3" name="Title 2">
            <a:extLst>
              <a:ext uri="{FF2B5EF4-FFF2-40B4-BE49-F238E27FC236}">
                <a16:creationId xmlns="" xmlns:a16="http://schemas.microsoft.com/office/drawing/2014/main" id="{B51E1559-9308-9207-2F55-D117F67885C5}"/>
              </a:ext>
            </a:extLst>
          </p:cNvPr>
          <p:cNvSpPr>
            <a:spLocks noGrp="1"/>
          </p:cNvSpPr>
          <p:nvPr>
            <p:ph type="title"/>
          </p:nvPr>
        </p:nvSpPr>
        <p:spPr>
          <a:xfrm>
            <a:off x="1722895" y="82334"/>
            <a:ext cx="5698210" cy="374865"/>
          </a:xfrm>
        </p:spPr>
        <p:txBody>
          <a:bodyPr>
            <a:noAutofit/>
          </a:bodyPr>
          <a:lstStyle/>
          <a:p>
            <a:r>
              <a:rPr lang="en-US" sz="2000" dirty="0">
                <a:solidFill>
                  <a:srgbClr val="FF0000"/>
                </a:solidFill>
              </a:rPr>
              <a:t>SPM Data </a:t>
            </a:r>
            <a:r>
              <a:rPr lang="en-US" sz="2000" dirty="0" smtClean="0">
                <a:solidFill>
                  <a:srgbClr val="FF0000"/>
                </a:solidFill>
              </a:rPr>
              <a:t>Analysis</a:t>
            </a:r>
            <a:r>
              <a:rPr lang="hi-IN" sz="2000" dirty="0" smtClean="0">
                <a:solidFill>
                  <a:srgbClr val="FF0000"/>
                </a:solidFill>
              </a:rPr>
              <a:t>-02</a:t>
            </a:r>
            <a:r>
              <a:rPr lang="en-US" sz="2000" dirty="0" smtClean="0">
                <a:solidFill>
                  <a:srgbClr val="FF0000"/>
                </a:solidFill>
              </a:rPr>
              <a:t> </a:t>
            </a:r>
            <a:r>
              <a:rPr lang="hi-IN" sz="2000" dirty="0" smtClean="0">
                <a:solidFill>
                  <a:srgbClr val="FF0000"/>
                </a:solidFill>
              </a:rPr>
              <a:t>(LKO)</a:t>
            </a:r>
            <a:endParaRPr lang="en-IN" sz="2000" dirty="0">
              <a:solidFill>
                <a:srgbClr val="FF0000"/>
              </a:solidFill>
            </a:endParaRPr>
          </a:p>
        </p:txBody>
      </p:sp>
      <p:sp>
        <p:nvSpPr>
          <p:cNvPr id="10" name="TextBox 9">
            <a:extLst>
              <a:ext uri="{FF2B5EF4-FFF2-40B4-BE49-F238E27FC236}">
                <a16:creationId xmlns="" xmlns:a16="http://schemas.microsoft.com/office/drawing/2014/main" id="{F8508176-FE57-9F68-1266-D1C70469B509}"/>
              </a:ext>
            </a:extLst>
          </p:cNvPr>
          <p:cNvSpPr txBox="1"/>
          <p:nvPr/>
        </p:nvSpPr>
        <p:spPr>
          <a:xfrm>
            <a:off x="4695987" y="1916668"/>
            <a:ext cx="3487117" cy="769441"/>
          </a:xfrm>
          <a:prstGeom prst="rect">
            <a:avLst/>
          </a:prstGeom>
          <a:noFill/>
        </p:spPr>
        <p:txBody>
          <a:bodyPr wrap="square" rtlCol="0">
            <a:spAutoFit/>
          </a:bodyPr>
          <a:lstStyle/>
          <a:p>
            <a:r>
              <a:rPr lang="en-US" sz="1600" dirty="0">
                <a:solidFill>
                  <a:srgbClr val="FF0000"/>
                </a:solidFill>
              </a:rPr>
              <a:t>SPM Software analysis:</a:t>
            </a:r>
          </a:p>
          <a:p>
            <a:pPr marL="285750" indent="-285750">
              <a:buFont typeface="Wingdings" panose="05000000000000000000" pitchFamily="2" charset="2"/>
              <a:buChar char="§"/>
            </a:pPr>
            <a:r>
              <a:rPr lang="en-US" dirty="0">
                <a:solidFill>
                  <a:schemeClr val="tx1"/>
                </a:solidFill>
              </a:rPr>
              <a:t>Late controlling</a:t>
            </a:r>
          </a:p>
          <a:p>
            <a:pPr marL="285750" indent="-285750">
              <a:buFont typeface="Wingdings" panose="05000000000000000000" pitchFamily="2" charset="2"/>
              <a:buChar char="§"/>
            </a:pPr>
            <a:r>
              <a:rPr lang="en-US" dirty="0">
                <a:solidFill>
                  <a:schemeClr val="tx1"/>
                </a:solidFill>
              </a:rPr>
              <a:t>BFT Not found </a:t>
            </a:r>
            <a:endParaRPr lang="en-IN" dirty="0">
              <a:solidFill>
                <a:schemeClr val="tx1"/>
              </a:solidFill>
            </a:endParaRPr>
          </a:p>
        </p:txBody>
      </p:sp>
      <p:sp>
        <p:nvSpPr>
          <p:cNvPr id="11" name="TextBox 10">
            <a:extLst>
              <a:ext uri="{FF2B5EF4-FFF2-40B4-BE49-F238E27FC236}">
                <a16:creationId xmlns="" xmlns:a16="http://schemas.microsoft.com/office/drawing/2014/main" id="{5176DFA0-CF1B-3DC3-FFAD-9067BD493B4C}"/>
              </a:ext>
            </a:extLst>
          </p:cNvPr>
          <p:cNvSpPr txBox="1"/>
          <p:nvPr/>
        </p:nvSpPr>
        <p:spPr>
          <a:xfrm>
            <a:off x="5548393" y="2769899"/>
            <a:ext cx="3239145" cy="2277547"/>
          </a:xfrm>
          <a:prstGeom prst="rect">
            <a:avLst/>
          </a:prstGeom>
          <a:noFill/>
        </p:spPr>
        <p:txBody>
          <a:bodyPr wrap="square" rtlCol="0">
            <a:spAutoFit/>
          </a:bodyPr>
          <a:lstStyle/>
          <a:p>
            <a:r>
              <a:rPr lang="en-US" sz="1600" dirty="0">
                <a:solidFill>
                  <a:srgbClr val="00B0F0"/>
                </a:solidFill>
              </a:rPr>
              <a:t>CLI Analysis report:</a:t>
            </a:r>
          </a:p>
          <a:p>
            <a:pPr marL="285750" indent="-285750">
              <a:buFont typeface="Wingdings" panose="05000000000000000000" pitchFamily="2" charset="2"/>
              <a:buChar char="ü"/>
            </a:pPr>
            <a:r>
              <a:rPr lang="en-US" dirty="0"/>
              <a:t>Late controlling was shown in software but speed was within limit of 50 kmph before 1000m.</a:t>
            </a:r>
          </a:p>
          <a:p>
            <a:pPr marL="285750" indent="-285750">
              <a:buFont typeface="Wingdings" panose="05000000000000000000" pitchFamily="2" charset="2"/>
              <a:buChar char="ü"/>
            </a:pPr>
            <a:r>
              <a:rPr lang="en-US" dirty="0"/>
              <a:t>LP performed BFT at 08.16 PM but speed reduced from 10 to 07 kmph. LP has been counselled to reduce speed approx. 50%.</a:t>
            </a:r>
          </a:p>
          <a:p>
            <a:pPr marL="285750" indent="-285750">
              <a:buFont typeface="Wingdings" panose="05000000000000000000" pitchFamily="2" charset="2"/>
              <a:buChar char="ü"/>
            </a:pPr>
            <a:r>
              <a:rPr lang="en-US" dirty="0"/>
              <a:t>Rest other parameters were Ok.</a:t>
            </a:r>
          </a:p>
          <a:p>
            <a:endParaRPr lang="en-IN" dirty="0"/>
          </a:p>
        </p:txBody>
      </p:sp>
      <p:pic>
        <p:nvPicPr>
          <p:cNvPr id="6" name="Picture 5">
            <a:extLst>
              <a:ext uri="{FF2B5EF4-FFF2-40B4-BE49-F238E27FC236}">
                <a16:creationId xmlns="" xmlns:a16="http://schemas.microsoft.com/office/drawing/2014/main" id="{9AA828E1-95D6-2D58-CB4F-64C4C9A2E786}"/>
              </a:ext>
            </a:extLst>
          </p:cNvPr>
          <p:cNvPicPr>
            <a:picLocks noChangeAspect="1"/>
          </p:cNvPicPr>
          <p:nvPr/>
        </p:nvPicPr>
        <p:blipFill>
          <a:blip r:embed="rId3"/>
          <a:stretch>
            <a:fillRect/>
          </a:stretch>
        </p:blipFill>
        <p:spPr>
          <a:xfrm>
            <a:off x="127000" y="3201591"/>
            <a:ext cx="5422900" cy="1722160"/>
          </a:xfrm>
          <a:prstGeom prst="rect">
            <a:avLst/>
          </a:prstGeom>
        </p:spPr>
      </p:pic>
      <p:pic>
        <p:nvPicPr>
          <p:cNvPr id="12" name="Picture 11">
            <a:extLst>
              <a:ext uri="{FF2B5EF4-FFF2-40B4-BE49-F238E27FC236}">
                <a16:creationId xmlns="" xmlns:a16="http://schemas.microsoft.com/office/drawing/2014/main" id="{E982D037-6E6F-CCD9-A110-CC0925DDD0E3}"/>
              </a:ext>
            </a:extLst>
          </p:cNvPr>
          <p:cNvPicPr>
            <a:picLocks noChangeAspect="1"/>
          </p:cNvPicPr>
          <p:nvPr/>
        </p:nvPicPr>
        <p:blipFill>
          <a:blip r:embed="rId4"/>
          <a:srcRect l="1758" t="9039"/>
          <a:stretch/>
        </p:blipFill>
        <p:spPr>
          <a:xfrm>
            <a:off x="4379837" y="445394"/>
            <a:ext cx="4764163" cy="1296276"/>
          </a:xfrm>
          <a:prstGeom prst="rect">
            <a:avLst/>
          </a:prstGeom>
        </p:spPr>
      </p:pic>
      <p:pic>
        <p:nvPicPr>
          <p:cNvPr id="2050" name="Picture 2" descr="C:\Users\PRINCIPAL_ETC_GZB\Pictures\pIC२.png"/>
          <p:cNvPicPr>
            <a:picLocks noChangeAspect="1" noChangeArrowheads="1"/>
          </p:cNvPicPr>
          <p:nvPr/>
        </p:nvPicPr>
        <p:blipFill>
          <a:blip r:embed="rId5"/>
          <a:srcRect/>
          <a:stretch>
            <a:fillRect/>
          </a:stretch>
        </p:blipFill>
        <p:spPr bwMode="auto">
          <a:xfrm>
            <a:off x="107701" y="450850"/>
            <a:ext cx="4232524" cy="2690813"/>
          </a:xfrm>
          <a:prstGeom prst="rect">
            <a:avLst/>
          </a:prstGeom>
          <a:noFill/>
        </p:spPr>
      </p:pic>
    </p:spTree>
    <p:extLst>
      <p:ext uri="{BB962C8B-B14F-4D97-AF65-F5344CB8AC3E}">
        <p14:creationId xmlns="" xmlns:p14="http://schemas.microsoft.com/office/powerpoint/2010/main" val="759374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EDEF2A6-CC4E-5AEF-4AEE-2E794C129799}"/>
            </a:ext>
          </a:extLst>
        </p:cNvPr>
        <p:cNvGrpSpPr/>
        <p:nvPr/>
      </p:nvGrpSpPr>
      <p:grpSpPr>
        <a:xfrm>
          <a:off x="0" y="0"/>
          <a:ext cx="0" cy="0"/>
          <a:chOff x="0" y="0"/>
          <a:chExt cx="0" cy="0"/>
        </a:xfrm>
      </p:grpSpPr>
      <p:sp>
        <p:nvSpPr>
          <p:cNvPr id="11" name="TextBox 10">
            <a:extLst>
              <a:ext uri="{FF2B5EF4-FFF2-40B4-BE49-F238E27FC236}">
                <a16:creationId xmlns="" xmlns:a16="http://schemas.microsoft.com/office/drawing/2014/main" id="{3AA996DE-8061-2B9A-A1CE-3576516582D1}"/>
              </a:ext>
            </a:extLst>
          </p:cNvPr>
          <p:cNvSpPr txBox="1"/>
          <p:nvPr/>
        </p:nvSpPr>
        <p:spPr>
          <a:xfrm>
            <a:off x="6222569" y="999642"/>
            <a:ext cx="2921430" cy="1415772"/>
          </a:xfrm>
          <a:prstGeom prst="rect">
            <a:avLst/>
          </a:prstGeom>
          <a:noFill/>
        </p:spPr>
        <p:txBody>
          <a:bodyPr wrap="square" rtlCol="0">
            <a:spAutoFit/>
          </a:bodyPr>
          <a:lstStyle/>
          <a:p>
            <a:r>
              <a:rPr lang="en-US" sz="1600" dirty="0">
                <a:solidFill>
                  <a:srgbClr val="00B0F0"/>
                </a:solidFill>
              </a:rPr>
              <a:t>Graphical Analysis:</a:t>
            </a:r>
          </a:p>
          <a:p>
            <a:pPr marL="285750" indent="-285750">
              <a:buFont typeface="Wingdings" panose="05000000000000000000" pitchFamily="2" charset="2"/>
              <a:buChar char="§"/>
            </a:pPr>
            <a:r>
              <a:rPr lang="en-IN" dirty="0"/>
              <a:t>CLI analysed BFT, BPT, caution order &amp; signal late off etc. in the SPM graph and matched with pocket diary of LP.</a:t>
            </a:r>
          </a:p>
        </p:txBody>
      </p:sp>
      <p:sp>
        <p:nvSpPr>
          <p:cNvPr id="12" name="Title 2">
            <a:extLst>
              <a:ext uri="{FF2B5EF4-FFF2-40B4-BE49-F238E27FC236}">
                <a16:creationId xmlns="" xmlns:a16="http://schemas.microsoft.com/office/drawing/2014/main" id="{00AC4913-03BC-BDB5-C456-F5893D72B784}"/>
              </a:ext>
            </a:extLst>
          </p:cNvPr>
          <p:cNvSpPr txBox="1">
            <a:spLocks/>
          </p:cNvSpPr>
          <p:nvPr/>
        </p:nvSpPr>
        <p:spPr>
          <a:xfrm>
            <a:off x="1722895" y="82334"/>
            <a:ext cx="5698210" cy="37486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r>
              <a:rPr lang="en-US" sz="2000" dirty="0">
                <a:solidFill>
                  <a:srgbClr val="FF0000"/>
                </a:solidFill>
              </a:rPr>
              <a:t>SPM Data Analysis LKO (Sample-02)</a:t>
            </a:r>
            <a:endParaRPr lang="en-IN" sz="2000" dirty="0">
              <a:solidFill>
                <a:srgbClr val="FF0000"/>
              </a:solidFill>
            </a:endParaRPr>
          </a:p>
        </p:txBody>
      </p:sp>
      <p:pic>
        <p:nvPicPr>
          <p:cNvPr id="3" name="Picture 2">
            <a:extLst>
              <a:ext uri="{FF2B5EF4-FFF2-40B4-BE49-F238E27FC236}">
                <a16:creationId xmlns="" xmlns:a16="http://schemas.microsoft.com/office/drawing/2014/main" id="{A3D74C55-66C0-A700-B809-E467D6F21362}"/>
              </a:ext>
            </a:extLst>
          </p:cNvPr>
          <p:cNvPicPr>
            <a:picLocks noChangeAspect="1"/>
          </p:cNvPicPr>
          <p:nvPr/>
        </p:nvPicPr>
        <p:blipFill>
          <a:blip r:embed="rId2"/>
          <a:stretch>
            <a:fillRect/>
          </a:stretch>
        </p:blipFill>
        <p:spPr>
          <a:xfrm>
            <a:off x="105605" y="520656"/>
            <a:ext cx="5953948" cy="3623202"/>
          </a:xfrm>
          <a:prstGeom prst="rect">
            <a:avLst/>
          </a:prstGeom>
        </p:spPr>
      </p:pic>
    </p:spTree>
    <p:extLst>
      <p:ext uri="{BB962C8B-B14F-4D97-AF65-F5344CB8AC3E}">
        <p14:creationId xmlns="" xmlns:p14="http://schemas.microsoft.com/office/powerpoint/2010/main" val="35055910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68426" y="5143499"/>
            <a:ext cx="6480174" cy="101237"/>
          </a:xfrm>
        </p:spPr>
        <p:txBody>
          <a:bodyPr>
            <a:normAutofit fontScale="25000" lnSpcReduction="20000"/>
          </a:bodyPr>
          <a:lstStyle/>
          <a:p>
            <a:endParaRPr lang="en-US" sz="3200" dirty="0">
              <a:solidFill>
                <a:srgbClr val="FFC000"/>
              </a:solidFill>
            </a:endParaRPr>
          </a:p>
        </p:txBody>
      </p:sp>
      <p:sp>
        <p:nvSpPr>
          <p:cNvPr id="3" name="Title 2"/>
          <p:cNvSpPr>
            <a:spLocks noGrp="1"/>
          </p:cNvSpPr>
          <p:nvPr>
            <p:ph type="title"/>
          </p:nvPr>
        </p:nvSpPr>
        <p:spPr>
          <a:xfrm>
            <a:off x="722313" y="278859"/>
            <a:ext cx="7772400" cy="3365678"/>
          </a:xfrm>
        </p:spPr>
        <p:txBody>
          <a:bodyPr>
            <a:normAutofit/>
          </a:bodyPr>
          <a:lstStyle/>
          <a:p>
            <a:r>
              <a:rPr lang="en-US" sz="4400" dirty="0" smtClean="0">
                <a:solidFill>
                  <a:srgbClr val="FFC000"/>
                </a:solidFill>
              </a:rPr>
              <a:t>CASE STUDY-3</a:t>
            </a:r>
            <a:br>
              <a:rPr lang="en-US" sz="4400" dirty="0" smtClean="0">
                <a:solidFill>
                  <a:srgbClr val="FFC000"/>
                </a:solidFill>
              </a:rPr>
            </a:b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562E0D9-A313-916B-3C3F-C235B134ECB0}"/>
            </a:ext>
          </a:extLst>
        </p:cNvPr>
        <p:cNvGrpSpPr/>
        <p:nvPr/>
      </p:nvGrpSpPr>
      <p:grpSpPr>
        <a:xfrm>
          <a:off x="0" y="0"/>
          <a:ext cx="0" cy="0"/>
          <a:chOff x="0" y="0"/>
          <a:chExt cx="0" cy="0"/>
        </a:xfrm>
      </p:grpSpPr>
      <p:sp>
        <p:nvSpPr>
          <p:cNvPr id="3" name="Title 2">
            <a:extLst>
              <a:ext uri="{FF2B5EF4-FFF2-40B4-BE49-F238E27FC236}">
                <a16:creationId xmlns="" xmlns:a16="http://schemas.microsoft.com/office/drawing/2014/main" id="{65D6AE42-75E3-34E4-7569-71C4EC4DF6A0}"/>
              </a:ext>
            </a:extLst>
          </p:cNvPr>
          <p:cNvSpPr>
            <a:spLocks noGrp="1"/>
          </p:cNvSpPr>
          <p:nvPr>
            <p:ph type="title"/>
          </p:nvPr>
        </p:nvSpPr>
        <p:spPr>
          <a:xfrm>
            <a:off x="1722895" y="82335"/>
            <a:ext cx="5698210" cy="292316"/>
          </a:xfrm>
        </p:spPr>
        <p:txBody>
          <a:bodyPr>
            <a:noAutofit/>
          </a:bodyPr>
          <a:lstStyle/>
          <a:p>
            <a:r>
              <a:rPr lang="en-US" sz="2000" dirty="0">
                <a:solidFill>
                  <a:srgbClr val="FF0000"/>
                </a:solidFill>
              </a:rPr>
              <a:t>SPM Data </a:t>
            </a:r>
            <a:r>
              <a:rPr lang="en-US" sz="2000" dirty="0" smtClean="0">
                <a:solidFill>
                  <a:srgbClr val="FF0000"/>
                </a:solidFill>
              </a:rPr>
              <a:t>Analysis</a:t>
            </a:r>
            <a:r>
              <a:rPr lang="hi-IN" sz="2000" dirty="0" smtClean="0">
                <a:solidFill>
                  <a:srgbClr val="FF0000"/>
                </a:solidFill>
              </a:rPr>
              <a:t> –3</a:t>
            </a:r>
            <a:r>
              <a:rPr lang="en-US" sz="2000" dirty="0" smtClean="0">
                <a:solidFill>
                  <a:srgbClr val="FF0000"/>
                </a:solidFill>
              </a:rPr>
              <a:t> </a:t>
            </a:r>
            <a:r>
              <a:rPr lang="hi-IN" sz="2000" dirty="0" smtClean="0">
                <a:solidFill>
                  <a:srgbClr val="FF0000"/>
                </a:solidFill>
              </a:rPr>
              <a:t>(</a:t>
            </a:r>
            <a:r>
              <a:rPr lang="en-US" sz="2000" dirty="0" smtClean="0">
                <a:solidFill>
                  <a:srgbClr val="FF0000"/>
                </a:solidFill>
              </a:rPr>
              <a:t>LKO)</a:t>
            </a:r>
            <a:endParaRPr lang="en-IN" sz="2000" dirty="0">
              <a:solidFill>
                <a:srgbClr val="FF0000"/>
              </a:solidFill>
            </a:endParaRPr>
          </a:p>
        </p:txBody>
      </p:sp>
      <p:sp>
        <p:nvSpPr>
          <p:cNvPr id="10" name="TextBox 9">
            <a:extLst>
              <a:ext uri="{FF2B5EF4-FFF2-40B4-BE49-F238E27FC236}">
                <a16:creationId xmlns="" xmlns:a16="http://schemas.microsoft.com/office/drawing/2014/main" id="{5BF43772-1E43-6087-3910-D831F3F37E76}"/>
              </a:ext>
            </a:extLst>
          </p:cNvPr>
          <p:cNvSpPr txBox="1"/>
          <p:nvPr/>
        </p:nvSpPr>
        <p:spPr>
          <a:xfrm>
            <a:off x="5625887" y="2686407"/>
            <a:ext cx="3487117" cy="553998"/>
          </a:xfrm>
          <a:prstGeom prst="rect">
            <a:avLst/>
          </a:prstGeom>
          <a:noFill/>
        </p:spPr>
        <p:txBody>
          <a:bodyPr wrap="square" rtlCol="0">
            <a:spAutoFit/>
          </a:bodyPr>
          <a:lstStyle/>
          <a:p>
            <a:r>
              <a:rPr lang="en-US" sz="1600" dirty="0">
                <a:solidFill>
                  <a:srgbClr val="FF0000"/>
                </a:solidFill>
              </a:rPr>
              <a:t>SPM Software analysis:</a:t>
            </a:r>
          </a:p>
          <a:p>
            <a:pPr marL="285750" indent="-285750">
              <a:buFont typeface="Wingdings" panose="05000000000000000000" pitchFamily="2" charset="2"/>
              <a:buChar char="§"/>
            </a:pPr>
            <a:r>
              <a:rPr lang="en-US" dirty="0">
                <a:solidFill>
                  <a:schemeClr val="tx1"/>
                </a:solidFill>
              </a:rPr>
              <a:t>Late controlling</a:t>
            </a:r>
          </a:p>
        </p:txBody>
      </p:sp>
      <p:sp>
        <p:nvSpPr>
          <p:cNvPr id="11" name="TextBox 10">
            <a:extLst>
              <a:ext uri="{FF2B5EF4-FFF2-40B4-BE49-F238E27FC236}">
                <a16:creationId xmlns="" xmlns:a16="http://schemas.microsoft.com/office/drawing/2014/main" id="{B1548469-CCF4-B718-A83F-A855CB6FBC03}"/>
              </a:ext>
            </a:extLst>
          </p:cNvPr>
          <p:cNvSpPr txBox="1"/>
          <p:nvPr/>
        </p:nvSpPr>
        <p:spPr>
          <a:xfrm>
            <a:off x="5525147" y="3324387"/>
            <a:ext cx="3502618" cy="1846659"/>
          </a:xfrm>
          <a:prstGeom prst="rect">
            <a:avLst/>
          </a:prstGeom>
          <a:noFill/>
        </p:spPr>
        <p:txBody>
          <a:bodyPr wrap="square" rtlCol="0">
            <a:spAutoFit/>
          </a:bodyPr>
          <a:lstStyle/>
          <a:p>
            <a:r>
              <a:rPr lang="en-US" sz="1600" dirty="0">
                <a:solidFill>
                  <a:srgbClr val="00B0F0"/>
                </a:solidFill>
              </a:rPr>
              <a:t>CLI Analysis report:</a:t>
            </a:r>
          </a:p>
          <a:p>
            <a:pPr marL="285750" indent="-285750">
              <a:buFont typeface="Wingdings" panose="05000000000000000000" pitchFamily="2" charset="2"/>
              <a:buChar char="ü"/>
            </a:pPr>
            <a:r>
              <a:rPr lang="en-US" dirty="0"/>
              <a:t>Late controlling was shown in software at point B,C &amp; D speed was within limit of 50 kmph before 1000m.</a:t>
            </a:r>
          </a:p>
          <a:p>
            <a:pPr marL="285750" indent="-285750">
              <a:buFont typeface="Wingdings" panose="05000000000000000000" pitchFamily="2" charset="2"/>
              <a:buChar char="ü"/>
            </a:pPr>
            <a:r>
              <a:rPr lang="en-US" dirty="0"/>
              <a:t>LP has been counselled for late braking at point no. A.</a:t>
            </a:r>
          </a:p>
          <a:p>
            <a:pPr marL="285750" indent="-285750">
              <a:buFont typeface="Wingdings" panose="05000000000000000000" pitchFamily="2" charset="2"/>
              <a:buChar char="ü"/>
            </a:pPr>
            <a:r>
              <a:rPr lang="en-US" dirty="0"/>
              <a:t>Rest other parameters were Ok.</a:t>
            </a:r>
          </a:p>
          <a:p>
            <a:endParaRPr lang="en-IN" dirty="0"/>
          </a:p>
        </p:txBody>
      </p:sp>
      <p:pic>
        <p:nvPicPr>
          <p:cNvPr id="8" name="Picture 7">
            <a:extLst>
              <a:ext uri="{FF2B5EF4-FFF2-40B4-BE49-F238E27FC236}">
                <a16:creationId xmlns="" xmlns:a16="http://schemas.microsoft.com/office/drawing/2014/main" id="{BB2EFFEE-B053-3871-9304-7DA190B9BEB1}"/>
              </a:ext>
            </a:extLst>
          </p:cNvPr>
          <p:cNvPicPr>
            <a:picLocks noChangeAspect="1"/>
          </p:cNvPicPr>
          <p:nvPr/>
        </p:nvPicPr>
        <p:blipFill>
          <a:blip r:embed="rId2"/>
          <a:stretch>
            <a:fillRect/>
          </a:stretch>
        </p:blipFill>
        <p:spPr>
          <a:xfrm>
            <a:off x="120650" y="3378420"/>
            <a:ext cx="5330249" cy="1396018"/>
          </a:xfrm>
          <a:prstGeom prst="rect">
            <a:avLst/>
          </a:prstGeom>
        </p:spPr>
      </p:pic>
      <p:pic>
        <p:nvPicPr>
          <p:cNvPr id="13" name="Picture 12">
            <a:extLst>
              <a:ext uri="{FF2B5EF4-FFF2-40B4-BE49-F238E27FC236}">
                <a16:creationId xmlns="" xmlns:a16="http://schemas.microsoft.com/office/drawing/2014/main" id="{462D3ADB-46F2-68B6-EDC8-A1D7650A9116}"/>
              </a:ext>
            </a:extLst>
          </p:cNvPr>
          <p:cNvPicPr>
            <a:picLocks noChangeAspect="1"/>
          </p:cNvPicPr>
          <p:nvPr/>
        </p:nvPicPr>
        <p:blipFill>
          <a:blip r:embed="rId3"/>
          <a:srcRect l="2194" t="3402"/>
          <a:stretch/>
        </p:blipFill>
        <p:spPr>
          <a:xfrm>
            <a:off x="4777311" y="450849"/>
            <a:ext cx="4135829" cy="2235557"/>
          </a:xfrm>
          <a:prstGeom prst="rect">
            <a:avLst/>
          </a:prstGeom>
        </p:spPr>
      </p:pic>
      <p:pic>
        <p:nvPicPr>
          <p:cNvPr id="3075" name="Picture 3" descr="C:\Users\PRINCIPAL_ETC_GZB\Pictures\Pic3.png"/>
          <p:cNvPicPr>
            <a:picLocks noChangeAspect="1" noChangeArrowheads="1"/>
          </p:cNvPicPr>
          <p:nvPr/>
        </p:nvPicPr>
        <p:blipFill>
          <a:blip r:embed="rId4"/>
          <a:srcRect/>
          <a:stretch>
            <a:fillRect/>
          </a:stretch>
        </p:blipFill>
        <p:spPr bwMode="auto">
          <a:xfrm>
            <a:off x="138113" y="431800"/>
            <a:ext cx="4524375" cy="2438400"/>
          </a:xfrm>
          <a:prstGeom prst="rect">
            <a:avLst/>
          </a:prstGeom>
          <a:noFill/>
        </p:spPr>
      </p:pic>
    </p:spTree>
    <p:extLst>
      <p:ext uri="{BB962C8B-B14F-4D97-AF65-F5344CB8AC3E}">
        <p14:creationId xmlns="" xmlns:p14="http://schemas.microsoft.com/office/powerpoint/2010/main" val="1846593822"/>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1391</TotalTime>
  <Words>1232</Words>
  <Application>Microsoft Office PowerPoint</Application>
  <PresentationFormat>On-screen Show (16:9)</PresentationFormat>
  <Paragraphs>162</Paragraphs>
  <Slides>34</Slides>
  <Notes>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Simple Light</vt:lpstr>
      <vt:lpstr>Slide 1</vt:lpstr>
      <vt:lpstr>CASE STUDY-1</vt:lpstr>
      <vt:lpstr>SPM Data Analysis – 1  (LKO)</vt:lpstr>
      <vt:lpstr>Slide 4</vt:lpstr>
      <vt:lpstr>CASE STUDY-2 </vt:lpstr>
      <vt:lpstr>SPM Data Analysis-02 (LKO)</vt:lpstr>
      <vt:lpstr>Slide 7</vt:lpstr>
      <vt:lpstr>CASE STUDY-3 </vt:lpstr>
      <vt:lpstr>SPM Data Analysis –3 (LKO)</vt:lpstr>
      <vt:lpstr>Slide 10</vt:lpstr>
      <vt:lpstr>CASE STUDY-4 </vt:lpstr>
      <vt:lpstr>SPM Data Analysis-4 (LKO) </vt:lpstr>
      <vt:lpstr>Slide 13</vt:lpstr>
      <vt:lpstr>CASE STUDY-5 </vt:lpstr>
      <vt:lpstr>SPM Data Analysis-5 (LKO)</vt:lpstr>
      <vt:lpstr>Slide 16</vt:lpstr>
      <vt:lpstr>CASE STUDY-6</vt:lpstr>
      <vt:lpstr>SPM Data Analysis-6 (LKO)</vt:lpstr>
      <vt:lpstr>Slide 19</vt:lpstr>
      <vt:lpstr>CASE STUDY-7</vt:lpstr>
      <vt:lpstr>SPM Data Analysis-7 (LKO)</vt:lpstr>
      <vt:lpstr>Slide 22</vt:lpstr>
      <vt:lpstr>CASE STUDY-8 </vt:lpstr>
      <vt:lpstr>SPM Data Analysis-8 (LKO)</vt:lpstr>
      <vt:lpstr>Slide 25</vt:lpstr>
      <vt:lpstr>CASE STUDY-9</vt:lpstr>
      <vt:lpstr>SPM Data Analysis-9 (LKO)</vt:lpstr>
      <vt:lpstr>Slide 28</vt:lpstr>
      <vt:lpstr>CASE STUDY-10 </vt:lpstr>
      <vt:lpstr>SPM Data Analysis-10 (LKO)</vt:lpstr>
      <vt:lpstr>Slide 31</vt:lpstr>
      <vt:lpstr>निष्कर्ष       स्पीडोमीटर के data analysis के पश्चात् यह संज्ञान में आया है कि निम्न बिन्दुओ पर ध्यान देकर ड्राइविंग तकनीक में सुधर किया जा सकता है वह गाड़ियों का सुरक्षित संचालन किया जा सकता है स्पीडोमीटर डाटा के अनुसार निम्न लिखित बिन्दुओ पर ध्यान देना आवश्यक है |   LATE BRAKING ;-A) लोको पायलट को गाड़ी सञ्चालन के दौरान सिग्नल का संकेत एक पीला मिलने पर कोचिंग गाडी एवं खाली मालगाड़ी में गाडी कि गति अधिकतम 50 KMPH  तथा भरी हुई मालगाड़ी की गति 30 kmph से अधिक नहीं होनी चाहिए। B) लोको पायलट द्वारा गाड़ी की  गति  रुकने के स्थान  से 10 METER पहले 10 kmph से अधिक नहीं होनी चाहिए।   </vt:lpstr>
      <vt:lpstr>Slide 33</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PRINCIPAL_ETC_GZB</cp:lastModifiedBy>
  <cp:revision>130</cp:revision>
  <dcterms:modified xsi:type="dcterms:W3CDTF">2024-12-18T11:06:49Z</dcterms:modified>
</cp:coreProperties>
</file>